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Layouts/slideLayout3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handoutMasters/handoutMaster1.xml" ContentType="application/vnd.openxmlformats-officedocument.presentationml.handoutMaster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90" r:id="rId2"/>
  </p:sldMasterIdLst>
  <p:notesMasterIdLst>
    <p:notesMasterId r:id="rId78"/>
  </p:notesMasterIdLst>
  <p:handoutMasterIdLst>
    <p:handoutMasterId r:id="rId79"/>
  </p:handoutMasterIdLst>
  <p:sldIdLst>
    <p:sldId id="256" r:id="rId3"/>
    <p:sldId id="822" r:id="rId4"/>
    <p:sldId id="944" r:id="rId5"/>
    <p:sldId id="945" r:id="rId6"/>
    <p:sldId id="946" r:id="rId7"/>
    <p:sldId id="1019" r:id="rId8"/>
    <p:sldId id="947" r:id="rId9"/>
    <p:sldId id="954" r:id="rId10"/>
    <p:sldId id="955" r:id="rId11"/>
    <p:sldId id="959" r:id="rId12"/>
    <p:sldId id="962" r:id="rId13"/>
    <p:sldId id="1051" r:id="rId14"/>
    <p:sldId id="966" r:id="rId15"/>
    <p:sldId id="967" r:id="rId16"/>
    <p:sldId id="965" r:id="rId17"/>
    <p:sldId id="987" r:id="rId18"/>
    <p:sldId id="989" r:id="rId19"/>
    <p:sldId id="991" r:id="rId20"/>
    <p:sldId id="1052" r:id="rId21"/>
    <p:sldId id="990" r:id="rId22"/>
    <p:sldId id="995" r:id="rId23"/>
    <p:sldId id="1001" r:id="rId24"/>
    <p:sldId id="1002" r:id="rId25"/>
    <p:sldId id="1053" r:id="rId26"/>
    <p:sldId id="997" r:id="rId27"/>
    <p:sldId id="1000" r:id="rId28"/>
    <p:sldId id="999" r:id="rId29"/>
    <p:sldId id="1003" r:id="rId30"/>
    <p:sldId id="998" r:id="rId31"/>
    <p:sldId id="1054" r:id="rId32"/>
    <p:sldId id="1055" r:id="rId33"/>
    <p:sldId id="1056" r:id="rId34"/>
    <p:sldId id="1057" r:id="rId35"/>
    <p:sldId id="1058" r:id="rId36"/>
    <p:sldId id="1059" r:id="rId37"/>
    <p:sldId id="958" r:id="rId38"/>
    <p:sldId id="972" r:id="rId39"/>
    <p:sldId id="969" r:id="rId40"/>
    <p:sldId id="971" r:id="rId41"/>
    <p:sldId id="975" r:id="rId42"/>
    <p:sldId id="977" r:id="rId43"/>
    <p:sldId id="1060" r:id="rId44"/>
    <p:sldId id="981" r:id="rId45"/>
    <p:sldId id="985" r:id="rId46"/>
    <p:sldId id="982" r:id="rId47"/>
    <p:sldId id="984" r:id="rId48"/>
    <p:sldId id="1018" r:id="rId49"/>
    <p:sldId id="952" r:id="rId50"/>
    <p:sldId id="1021" r:id="rId51"/>
    <p:sldId id="1022" r:id="rId52"/>
    <p:sldId id="1023" r:id="rId53"/>
    <p:sldId id="1024" r:id="rId54"/>
    <p:sldId id="1025" r:id="rId55"/>
    <p:sldId id="1026" r:id="rId56"/>
    <p:sldId id="1027" r:id="rId57"/>
    <p:sldId id="1028" r:id="rId58"/>
    <p:sldId id="1032" r:id="rId59"/>
    <p:sldId id="1030" r:id="rId60"/>
    <p:sldId id="1031" r:id="rId61"/>
    <p:sldId id="1033" r:id="rId62"/>
    <p:sldId id="1034" r:id="rId63"/>
    <p:sldId id="1035" r:id="rId64"/>
    <p:sldId id="1036" r:id="rId65"/>
    <p:sldId id="1038" r:id="rId66"/>
    <p:sldId id="1039" r:id="rId67"/>
    <p:sldId id="1040" r:id="rId68"/>
    <p:sldId id="1042" r:id="rId69"/>
    <p:sldId id="1043" r:id="rId70"/>
    <p:sldId id="1044" r:id="rId71"/>
    <p:sldId id="1045" r:id="rId72"/>
    <p:sldId id="1037" r:id="rId73"/>
    <p:sldId id="1046" r:id="rId74"/>
    <p:sldId id="1047" r:id="rId75"/>
    <p:sldId id="1061" r:id="rId76"/>
    <p:sldId id="852" r:id="rId7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2C62A4"/>
    <a:srgbClr val="FF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2633" autoAdjust="0"/>
  </p:normalViewPr>
  <p:slideViewPr>
    <p:cSldViewPr>
      <p:cViewPr>
        <p:scale>
          <a:sx n="110" d="100"/>
          <a:sy n="110" d="100"/>
        </p:scale>
        <p:origin x="-595" y="5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9226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notesMaster" Target="notesMasters/notesMaster1.xml"/><Relationship Id="rId8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C64CDE1A-EF50-437A-969C-513FED8FB2DB}" type="datetimeFigureOut">
              <a:rPr lang="he-IL" smtClean="0"/>
              <a:pPr/>
              <a:t>כ"ז/טבת/תשע"ד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7F0FF985-1B9D-4594-ADFD-1576B3B458B8}" type="slidenum">
              <a:rPr lang="he-IL" smtClean="0"/>
              <a:pPr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xmlns="" val="4557633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6B74EE-8910-4D26-8E32-55CABBAD975A}" type="datetimeFigureOut">
              <a:rPr lang="en-US" smtClean="0"/>
              <a:pPr/>
              <a:t>12/30/2013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8BDE56-D5F7-4DD4-B123-6631D4072A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45183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  <a:noFill/>
        </p:spPr>
        <p:txBody>
          <a:bodyPr>
            <a:scene3d>
              <a:camera prst="orthographicFront"/>
              <a:lightRig rig="threePt" dir="t"/>
            </a:scene3d>
            <a:sp3d extrusionH="57150">
              <a:bevelT w="69850" h="38100" prst="cross"/>
            </a:sp3d>
          </a:bodyPr>
          <a:lstStyle>
            <a:lvl1pPr>
              <a:defRPr b="1">
                <a:solidFill>
                  <a:schemeClr val="bg1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</p:spPr>
        <p:txBody>
          <a:bodyPr/>
          <a:lstStyle>
            <a:lvl1pPr marL="0" indent="0" algn="ctr">
              <a:buNone/>
              <a:defRPr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86260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84445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15200" y="206374"/>
            <a:ext cx="1600200" cy="63722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206374"/>
            <a:ext cx="7010400" cy="63722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825068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5359400"/>
          </a:xfrm>
          <a:noFill/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28600" y="6553200"/>
            <a:ext cx="2133600" cy="304800"/>
          </a:xfrm>
        </p:spPr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04800"/>
          </a:xfrm>
        </p:spPr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77789" y="6553200"/>
            <a:ext cx="2133600" cy="304800"/>
          </a:xfrm>
        </p:spPr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39307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921000"/>
            <a:ext cx="9144000" cy="2844800"/>
          </a:xfrm>
          <a:prstGeom prst="rect">
            <a:avLst/>
          </a:prstGeom>
          <a:solidFill>
            <a:srgbClr val="08121E">
              <a:alpha val="85098"/>
            </a:srgb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406901"/>
            <a:ext cx="8686800" cy="1362075"/>
          </a:xfrm>
          <a:noFill/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2906713"/>
            <a:ext cx="8686800" cy="1500187"/>
          </a:xfrm>
          <a:noFill/>
        </p:spPr>
        <p:txBody>
          <a:bodyPr anchor="b"/>
          <a:lstStyle>
            <a:lvl1pPr marL="0" indent="0">
              <a:buNone/>
              <a:defRPr sz="2000" b="1">
                <a:solidFill>
                  <a:srgbClr val="FFFF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688085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498601"/>
            <a:ext cx="4267200" cy="50799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98601"/>
            <a:ext cx="4267200" cy="50799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63051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498601"/>
            <a:ext cx="4268788" cy="6762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" y="2174875"/>
            <a:ext cx="4268788" cy="4403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498601"/>
            <a:ext cx="4270374" cy="6762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270374" cy="4403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28600" y="193841"/>
            <a:ext cx="8686800" cy="11430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83439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38292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110971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1" y="177800"/>
            <a:ext cx="323691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77802"/>
            <a:ext cx="5340350" cy="64007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1" y="1339853"/>
            <a:ext cx="3236914" cy="523874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48053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123591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28600" y="152400"/>
            <a:ext cx="8686800" cy="6400800"/>
          </a:xfrm>
          <a:prstGeom prst="rect">
            <a:avLst/>
          </a:prstGeom>
          <a:solidFill>
            <a:schemeClr val="bg2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93841"/>
            <a:ext cx="8686800" cy="949159"/>
          </a:xfrm>
          <a:prstGeom prst="rect">
            <a:avLst/>
          </a:prstGeom>
          <a:noFill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219200"/>
            <a:ext cx="8686800" cy="53594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8600" y="6578600"/>
            <a:ext cx="21336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he-IL" smtClean="0"/>
              <a:t>December 21, 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78600"/>
            <a:ext cx="28956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77789" y="6578600"/>
            <a:ext cx="21336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3511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000" b="0" kern="1200">
          <a:solidFill>
            <a:schemeClr val="tx1"/>
          </a:solidFill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oiyeho@gmail.co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osrfoundation.org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gazebosim.org/sdf.html" TargetMode="External"/><Relationship Id="rId2" Type="http://schemas.openxmlformats.org/officeDocument/2006/relationships/hyperlink" Target="http://gazebosim.org/wiki/Sdf_format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://gazebosim.org/user_guide/started__models__database.html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://ros.org/wiki/gazebo_ros_pkgs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Lk4NyAhujU" TargetMode="External"/><Relationship Id="rId2" Type="http://schemas.openxmlformats.org/officeDocument/2006/relationships/hyperlink" Target="http://www.youtube.com/watch?v=gXyfc8h31rc" TargetMode="Externa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gazebosim.org/wiki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30212" y="2667000"/>
            <a:ext cx="8408988" cy="1143000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ROS - Lesson </a:t>
            </a:r>
            <a:r>
              <a:rPr lang="en-US" sz="5400" dirty="0" smtClean="0"/>
              <a:t>10</a:t>
            </a:r>
            <a:endParaRPr lang="en-US" sz="5400" b="1" dirty="0"/>
          </a:p>
        </p:txBody>
      </p:sp>
      <p:pic>
        <p:nvPicPr>
          <p:cNvPr id="47108" name="Picture 4" descr="http://www1.biu.ac.il/images/Logo-BIU10-E.b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19800" y="228600"/>
            <a:ext cx="2626877" cy="1600200"/>
          </a:xfrm>
          <a:prstGeom prst="rect">
            <a:avLst/>
          </a:prstGeom>
          <a:noFill/>
        </p:spPr>
      </p:pic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28600" y="5181600"/>
            <a:ext cx="8915400" cy="137160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dirty="0" smtClean="0"/>
              <a:t>Teaching Assistant: </a:t>
            </a:r>
            <a:r>
              <a:rPr lang="en-US" dirty="0" err="1" smtClean="0"/>
              <a:t>Roi</a:t>
            </a:r>
            <a:r>
              <a:rPr lang="en-US" dirty="0" smtClean="0"/>
              <a:t> </a:t>
            </a:r>
            <a:r>
              <a:rPr lang="en-US" dirty="0" err="1" smtClean="0"/>
              <a:t>Yehoshua</a:t>
            </a:r>
            <a:endParaRPr lang="en-US" dirty="0" smtClean="0"/>
          </a:p>
          <a:p>
            <a:pPr algn="l"/>
            <a:r>
              <a:rPr lang="en-US" dirty="0" smtClean="0">
                <a:hlinkClick r:id="rId3"/>
              </a:rPr>
              <a:t>roiyeho@gmail.com</a:t>
            </a:r>
            <a:endParaRPr lang="en-US" dirty="0" smtClean="0"/>
          </a:p>
          <a:p>
            <a:pPr algn="l"/>
            <a:r>
              <a:rPr lang="en-US" dirty="0" smtClean="0"/>
              <a:t>	</a:t>
            </a:r>
          </a:p>
          <a:p>
            <a:pPr algn="l"/>
            <a:endParaRPr lang="en-US" dirty="0" smtClean="0"/>
          </a:p>
          <a:p>
            <a:pPr algn="l"/>
            <a:endParaRPr lang="en-US" dirty="0" smtClean="0"/>
          </a:p>
          <a:p>
            <a:pPr algn="l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Gazebo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 run the Gazebo server type:</a:t>
            </a:r>
            <a:endParaRPr lang="en-US" dirty="0" smtClean="0"/>
          </a:p>
          <a:p>
            <a:endParaRPr lang="en-US" dirty="0" smtClean="0"/>
          </a:p>
          <a:p>
            <a:pPr lvl="1"/>
            <a:r>
              <a:rPr lang="en-US" dirty="0" smtClean="0"/>
              <a:t>This will start the physics engine with an empty world</a:t>
            </a:r>
          </a:p>
          <a:p>
            <a:r>
              <a:rPr lang="en-US" dirty="0" smtClean="0"/>
              <a:t>Expected output: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5800" y="19050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gzserver</a:t>
            </a:r>
            <a:endParaRPr lang="en-US" sz="2000" dirty="0" smtClean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3657600"/>
            <a:ext cx="6096000" cy="22312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Gazebo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 run the Gazebo GUI client type:</a:t>
            </a:r>
            <a:endParaRPr lang="en-US" dirty="0" smtClean="0"/>
          </a:p>
          <a:p>
            <a:endParaRPr lang="en-US" dirty="0" smtClean="0"/>
          </a:p>
          <a:p>
            <a:pPr lvl="1"/>
            <a:r>
              <a:rPr lang="en-US" dirty="0" smtClean="0"/>
              <a:t>This </a:t>
            </a:r>
            <a:r>
              <a:rPr lang="en-US" dirty="0" smtClean="0"/>
              <a:t>will connect to the server and give you a graphical display of the simulation.</a:t>
            </a:r>
          </a:p>
          <a:p>
            <a:r>
              <a:rPr lang="en-US" dirty="0" smtClean="0"/>
              <a:t>Expected output: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5800" y="19050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gzclient</a:t>
            </a:r>
            <a:endParaRPr lang="en-US" sz="2000" dirty="0" smtClean="0"/>
          </a:p>
        </p:txBody>
      </p:sp>
      <p:pic>
        <p:nvPicPr>
          <p:cNvPr id="3481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0" y="4114800"/>
            <a:ext cx="6038850" cy="20602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Client GUI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870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600200"/>
            <a:ext cx="7772400" cy="4251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Gazebo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Alternatively, you can launch the client and the server with a single command: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5800" y="23622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gazebo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Gazebo from ROS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 launch both the Gazebo server and GUI:</a:t>
            </a:r>
          </a:p>
          <a:p>
            <a:endParaRPr lang="en-US" dirty="0" smtClean="0"/>
          </a:p>
          <a:p>
            <a:r>
              <a:rPr lang="en-US" dirty="0" smtClean="0"/>
              <a:t>To launch only the client:</a:t>
            </a:r>
          </a:p>
          <a:p>
            <a:endParaRPr lang="en-US" dirty="0" smtClean="0"/>
          </a:p>
          <a:p>
            <a:r>
              <a:rPr lang="en-US" dirty="0" smtClean="0"/>
              <a:t>To launch only the server: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5800" y="19050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rosrun</a:t>
            </a:r>
            <a:r>
              <a:rPr lang="en-US" sz="2000" dirty="0" smtClean="0"/>
              <a:t> </a:t>
            </a:r>
            <a:r>
              <a:rPr lang="en-US" sz="2000" dirty="0" err="1" smtClean="0"/>
              <a:t>gazebo_ros</a:t>
            </a:r>
            <a:r>
              <a:rPr lang="en-US" sz="2000" dirty="0" smtClean="0"/>
              <a:t> gazebo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5800" y="30480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rosrun</a:t>
            </a:r>
            <a:r>
              <a:rPr lang="en-US" sz="2000" dirty="0" smtClean="0"/>
              <a:t> </a:t>
            </a:r>
            <a:r>
              <a:rPr lang="en-US" sz="2000" dirty="0" err="1" smtClean="0"/>
              <a:t>gazebo_ros</a:t>
            </a:r>
            <a:r>
              <a:rPr lang="en-US" sz="2000" dirty="0" smtClean="0"/>
              <a:t> </a:t>
            </a:r>
            <a:r>
              <a:rPr lang="en-US" sz="2000" dirty="0" err="1" smtClean="0"/>
              <a:t>gui</a:t>
            </a:r>
            <a:endParaRPr lang="en-US" sz="2000" dirty="0" smtClean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685800" y="42672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rosrun</a:t>
            </a:r>
            <a:r>
              <a:rPr lang="en-US" sz="2000" dirty="0" smtClean="0"/>
              <a:t> </a:t>
            </a:r>
            <a:r>
              <a:rPr lang="en-US" sz="2000" dirty="0" err="1" smtClean="0"/>
              <a:t>gazebo_ros</a:t>
            </a:r>
            <a:r>
              <a:rPr lang="en-US" sz="2000" dirty="0" smtClean="0"/>
              <a:t> </a:t>
            </a:r>
            <a:r>
              <a:rPr lang="en-US" sz="2000" dirty="0" err="1" smtClean="0"/>
              <a:t>gzserver</a:t>
            </a:r>
            <a:endParaRPr lang="en-US" sz="2000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User Interface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1026" name="Picture 2" descr="GUIwithLabel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524000"/>
            <a:ext cx="7384870" cy="4038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2670035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World View displays the world and all of the models therein. </a:t>
            </a:r>
            <a:endParaRPr lang="en-US" dirty="0" smtClean="0"/>
          </a:p>
          <a:p>
            <a:r>
              <a:rPr lang="en-US" dirty="0" smtClean="0"/>
              <a:t>Here you can </a:t>
            </a:r>
            <a:r>
              <a:rPr lang="en-US" dirty="0" smtClean="0"/>
              <a:t>add, </a:t>
            </a:r>
            <a:r>
              <a:rPr lang="en-US" dirty="0" smtClean="0"/>
              <a:t>manipulate, </a:t>
            </a:r>
            <a:r>
              <a:rPr lang="en-US" dirty="0" smtClean="0"/>
              <a:t>and remove models.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 smtClean="0"/>
              <a:t>can switch between </a:t>
            </a:r>
            <a:r>
              <a:rPr lang="en-US" dirty="0" smtClean="0"/>
              <a:t>View</a:t>
            </a:r>
            <a:r>
              <a:rPr lang="en-US" dirty="0" smtClean="0"/>
              <a:t>, Translate and Rotate modes </a:t>
            </a:r>
            <a:r>
              <a:rPr lang="en-US" dirty="0" smtClean="0"/>
              <a:t>of the world view in </a:t>
            </a:r>
            <a:r>
              <a:rPr lang="en-US" dirty="0" smtClean="0"/>
              <a:t>the left side of the </a:t>
            </a:r>
            <a:r>
              <a:rPr lang="en-US" dirty="0" smtClean="0"/>
              <a:t>Toolbar</a:t>
            </a:r>
          </a:p>
          <a:p>
            <a:pPr lvl="1"/>
            <a:r>
              <a:rPr lang="en-US" dirty="0" smtClean="0"/>
              <a:t>In </a:t>
            </a:r>
            <a:r>
              <a:rPr lang="en-US" dirty="0" smtClean="0"/>
              <a:t>View </a:t>
            </a:r>
            <a:r>
              <a:rPr lang="en-US" dirty="0" smtClean="0"/>
              <a:t>Mode you can </a:t>
            </a:r>
            <a:r>
              <a:rPr lang="en-US" dirty="0" smtClean="0"/>
              <a:t>navigate around the world by panning, orbiting and zooming. </a:t>
            </a:r>
            <a:endParaRPr lang="en-US" dirty="0" smtClean="0"/>
          </a:p>
          <a:p>
            <a:pPr lvl="1"/>
            <a:r>
              <a:rPr lang="en-US" dirty="0" smtClean="0"/>
              <a:t>Translate </a:t>
            </a:r>
            <a:r>
              <a:rPr lang="en-US" dirty="0" smtClean="0"/>
              <a:t>Mode lets users translate an </a:t>
            </a:r>
            <a:r>
              <a:rPr lang="en-US" dirty="0" smtClean="0"/>
              <a:t>object</a:t>
            </a:r>
          </a:p>
          <a:p>
            <a:pPr lvl="1"/>
            <a:r>
              <a:rPr lang="en-US" dirty="0" smtClean="0"/>
              <a:t>Rotate Mode lets </a:t>
            </a:r>
            <a:r>
              <a:rPr lang="en-US" dirty="0" smtClean="0"/>
              <a:t>you rotate an object.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World View Shortcuts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542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057400"/>
            <a:ext cx="2514600" cy="17485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427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24200" y="2057400"/>
            <a:ext cx="2796832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4277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19800" y="2057400"/>
            <a:ext cx="2823977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762000" y="1524000"/>
            <a:ext cx="19050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View Mode</a:t>
            </a:r>
            <a:endParaRPr lang="he-IL" dirty="0"/>
          </a:p>
        </p:txBody>
      </p:sp>
      <p:sp>
        <p:nvSpPr>
          <p:cNvPr id="11" name="TextBox 10"/>
          <p:cNvSpPr txBox="1"/>
          <p:nvPr/>
        </p:nvSpPr>
        <p:spPr>
          <a:xfrm>
            <a:off x="3505200" y="1524000"/>
            <a:ext cx="19050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Translate Mode</a:t>
            </a:r>
            <a:endParaRPr lang="he-IL" dirty="0"/>
          </a:p>
        </p:txBody>
      </p:sp>
      <p:sp>
        <p:nvSpPr>
          <p:cNvPr id="12" name="TextBox 11"/>
          <p:cNvSpPr txBox="1"/>
          <p:nvPr/>
        </p:nvSpPr>
        <p:spPr>
          <a:xfrm>
            <a:off x="6477000" y="1524000"/>
            <a:ext cx="19050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Rotate Mode</a:t>
            </a:r>
            <a:endParaRPr lang="he-IL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Toolbar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Toolbar </a:t>
            </a:r>
            <a:r>
              <a:rPr lang="en-US" dirty="0" smtClean="0"/>
              <a:t>provides </a:t>
            </a:r>
            <a:r>
              <a:rPr lang="en-US" dirty="0" smtClean="0"/>
              <a:t>tools with which to navigate and manipulate the world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 </a:t>
            </a:r>
            <a:r>
              <a:rPr lang="en-US" b="1" dirty="0" smtClean="0"/>
              <a:t>Cube, Sphere and Cylinder icons</a:t>
            </a:r>
            <a:r>
              <a:rPr lang="en-US" dirty="0" smtClean="0"/>
              <a:t> let users add these simple shapes to the world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 </a:t>
            </a:r>
            <a:r>
              <a:rPr lang="en-US" b="1" dirty="0" smtClean="0"/>
              <a:t>Point Light, Spot Light</a:t>
            </a:r>
            <a:r>
              <a:rPr lang="en-US" dirty="0" smtClean="0"/>
              <a:t> and </a:t>
            </a:r>
            <a:r>
              <a:rPr lang="en-US" b="1" dirty="0" smtClean="0"/>
              <a:t>Directional Light</a:t>
            </a:r>
            <a:r>
              <a:rPr lang="en-US" dirty="0" smtClean="0"/>
              <a:t> icons allow users to insert light into the world. 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1026" name="Picture 2" descr="Toolba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9800" y="1447800"/>
            <a:ext cx="4676775" cy="1828800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Shapes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880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599" y="1524000"/>
            <a:ext cx="7802007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Gazebo 3D simulator</a:t>
            </a:r>
          </a:p>
          <a:p>
            <a:r>
              <a:rPr lang="en-US" dirty="0" smtClean="0"/>
              <a:t>Loading and creating maps in Gazebo</a:t>
            </a:r>
          </a:p>
          <a:p>
            <a:r>
              <a:rPr lang="en-US" dirty="0" smtClean="0"/>
              <a:t>Model SDF files</a:t>
            </a:r>
          </a:p>
          <a:p>
            <a:r>
              <a:rPr lang="en-US" dirty="0" smtClean="0"/>
              <a:t>Gazebo and ROS integration</a:t>
            </a:r>
            <a:endParaRPr lang="en-US" dirty="0" smtClean="0"/>
          </a:p>
          <a:p>
            <a:r>
              <a:rPr lang="en-US" dirty="0" smtClean="0"/>
              <a:t>Using our URDF 3D model in Gazebo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Tree lists the models in the world, and allows users to change a variety of parameters for most models.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Tree is also where users can add new models to the world.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Tree consists of the World and Insert tabs.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World Tab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295400"/>
            <a:ext cx="1600200" cy="4895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667000" y="1219200"/>
            <a:ext cx="6248400" cy="5359400"/>
          </a:xfrm>
        </p:spPr>
        <p:txBody>
          <a:bodyPr>
            <a:normAutofit/>
          </a:bodyPr>
          <a:lstStyle/>
          <a:p>
            <a:r>
              <a:rPr lang="en-US" dirty="0" smtClean="0"/>
              <a:t>This tab is divided into Scene, Physics, Models, and Lights. </a:t>
            </a:r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 smtClean="0"/>
              <a:t>section contains relevant parameters that can be altered by the user. </a:t>
            </a:r>
            <a:endParaRPr lang="en-US" dirty="0" smtClean="0"/>
          </a:p>
          <a:p>
            <a:r>
              <a:rPr lang="en-US" dirty="0" smtClean="0"/>
              <a:t>These </a:t>
            </a:r>
            <a:r>
              <a:rPr lang="en-US" dirty="0" smtClean="0"/>
              <a:t>parameters appear in the bottom half of the Tree when an item is selected.</a:t>
            </a:r>
            <a:endParaRPr lang="en-US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Insert Tab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0" y="1219200"/>
            <a:ext cx="6172200" cy="5359400"/>
          </a:xfrm>
        </p:spPr>
        <p:txBody>
          <a:bodyPr>
            <a:normAutofit/>
          </a:bodyPr>
          <a:lstStyle/>
          <a:p>
            <a:r>
              <a:rPr lang="en-US" dirty="0" smtClean="0"/>
              <a:t>Displays all </a:t>
            </a:r>
            <a:r>
              <a:rPr lang="en-US" dirty="0" smtClean="0"/>
              <a:t>of the models available for use in Gazebo.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first directory is your directory of local models.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second directory is the Gazebo model database. </a:t>
            </a:r>
            <a:endParaRPr lang="en-US" dirty="0" smtClean="0"/>
          </a:p>
          <a:p>
            <a:r>
              <a:rPr lang="en-US" dirty="0" smtClean="0"/>
              <a:t>Once </a:t>
            </a:r>
            <a:r>
              <a:rPr lang="en-US" dirty="0" smtClean="0"/>
              <a:t>a model has been inserted from here, it will appear in the local directory as well.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219200"/>
            <a:ext cx="1587500" cy="492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Inser</a:t>
            </a:r>
            <a:r>
              <a:rPr lang="en-US" dirty="0" smtClean="0"/>
              <a:t>t Tab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 </a:t>
            </a:r>
            <a:r>
              <a:rPr lang="en-US" dirty="0" smtClean="0"/>
              <a:t>add a model to the </a:t>
            </a:r>
            <a:r>
              <a:rPr lang="en-US" dirty="0" smtClean="0"/>
              <a:t>world:</a:t>
            </a:r>
          </a:p>
          <a:p>
            <a:pPr lvl="1"/>
            <a:r>
              <a:rPr lang="en-US" dirty="0" smtClean="0"/>
              <a:t>left-click </a:t>
            </a:r>
            <a:r>
              <a:rPr lang="en-US" dirty="0" smtClean="0"/>
              <a:t>on the desired model in the Insert </a:t>
            </a:r>
            <a:r>
              <a:rPr lang="en-US" dirty="0" smtClean="0"/>
              <a:t>Tab</a:t>
            </a:r>
          </a:p>
          <a:p>
            <a:pPr lvl="1"/>
            <a:r>
              <a:rPr lang="en-US" dirty="0" smtClean="0"/>
              <a:t>move </a:t>
            </a:r>
            <a:r>
              <a:rPr lang="en-US" dirty="0" smtClean="0"/>
              <a:t>the cursor to </a:t>
            </a:r>
            <a:r>
              <a:rPr lang="en-US" dirty="0" smtClean="0"/>
              <a:t>the desired location in World View. </a:t>
            </a:r>
          </a:p>
          <a:p>
            <a:pPr lvl="1"/>
            <a:r>
              <a:rPr lang="en-US" dirty="0" smtClean="0"/>
              <a:t>left-click </a:t>
            </a:r>
            <a:r>
              <a:rPr lang="en-US" dirty="0" smtClean="0"/>
              <a:t>again to release. </a:t>
            </a:r>
            <a:endParaRPr lang="en-US" dirty="0" smtClean="0"/>
          </a:p>
          <a:p>
            <a:pPr lvl="1"/>
            <a:r>
              <a:rPr lang="en-US" dirty="0" smtClean="0"/>
              <a:t>Use </a:t>
            </a:r>
            <a:r>
              <a:rPr lang="en-US" dirty="0" smtClean="0"/>
              <a:t>the Translate and Rotate modes to orient the model more precisely.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Inserting PR2 Robot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890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524000"/>
            <a:ext cx="7802008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Item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models </a:t>
            </a:r>
            <a:r>
              <a:rPr lang="en-US" dirty="0" smtClean="0"/>
              <a:t>item in the world tab </a:t>
            </a:r>
            <a:r>
              <a:rPr lang="en-US" dirty="0" smtClean="0"/>
              <a:t>contains a list of all models and their links. </a:t>
            </a:r>
          </a:p>
          <a:p>
            <a:r>
              <a:rPr lang="en-US" dirty="0" smtClean="0"/>
              <a:t>Right-clicking on a model in the Models section gives you three options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Move to </a:t>
            </a:r>
            <a:r>
              <a:rPr lang="en-US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moves the view to be directly in front of that model</a:t>
            </a:r>
            <a:endParaRPr lang="en-US" dirty="0" smtClean="0"/>
          </a:p>
          <a:p>
            <a:pPr lvl="1"/>
            <a:r>
              <a:rPr lang="en-US" dirty="0" smtClean="0"/>
              <a:t>Follow</a:t>
            </a:r>
          </a:p>
          <a:p>
            <a:pPr lvl="1"/>
            <a:r>
              <a:rPr lang="en-US" dirty="0" smtClean="0"/>
              <a:t>View – allows you to view different aspects of the model, such as Wireframe, Collisions, Joints</a:t>
            </a:r>
          </a:p>
          <a:p>
            <a:pPr lvl="1"/>
            <a:r>
              <a:rPr lang="en-US" dirty="0" smtClean="0"/>
              <a:t>Delete </a:t>
            </a:r>
            <a:r>
              <a:rPr lang="en-US" dirty="0" smtClean="0"/>
              <a:t>–</a:t>
            </a:r>
            <a:r>
              <a:rPr lang="en-US" dirty="0" smtClean="0"/>
              <a:t> deletes </a:t>
            </a:r>
            <a:r>
              <a:rPr lang="en-US" dirty="0" smtClean="0"/>
              <a:t>the </a:t>
            </a:r>
            <a:r>
              <a:rPr lang="en-US" dirty="0" smtClean="0"/>
              <a:t>model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Collisions View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5837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447800"/>
            <a:ext cx="8001000" cy="43760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Wireframe View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5734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447800"/>
            <a:ext cx="8077200" cy="4417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</a:t>
            </a:r>
            <a:r>
              <a:rPr lang="en-US" dirty="0" smtClean="0"/>
              <a:t>can start, pause and step through the simulation with the clock, located at the bottom of the World View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smtClean="0"/>
              <a:t>Real Time Factor:</a:t>
            </a:r>
            <a:r>
              <a:rPr lang="en-US" dirty="0" smtClean="0"/>
              <a:t> Displays how fast or slow the simulation is running in comparison to real time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 A factor </a:t>
            </a:r>
            <a:r>
              <a:rPr lang="en-US" dirty="0" smtClean="0"/>
              <a:t>less than 1.0 indicates simulation is running slower than real time, and greater then 1.0 indicates faster than real time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7168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2971800"/>
            <a:ext cx="8040414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Menu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File </a:t>
            </a:r>
            <a:r>
              <a:rPr lang="en-US" dirty="0" smtClean="0"/>
              <a:t>–&gt; Save World As: Saves the current world to </a:t>
            </a:r>
            <a:r>
              <a:rPr lang="en-US" dirty="0" smtClean="0"/>
              <a:t>file</a:t>
            </a:r>
          </a:p>
          <a:p>
            <a:r>
              <a:rPr lang="en-US" dirty="0" smtClean="0"/>
              <a:t>Edit </a:t>
            </a:r>
            <a:r>
              <a:rPr lang="en-US" dirty="0" smtClean="0"/>
              <a:t>–&gt; Reset Model Poses: Resets all models to their position when they were first </a:t>
            </a:r>
            <a:r>
              <a:rPr lang="en-US" dirty="0" smtClean="0"/>
              <a:t>inserted</a:t>
            </a:r>
          </a:p>
          <a:p>
            <a:r>
              <a:rPr lang="en-US" dirty="0" smtClean="0"/>
              <a:t>Edit </a:t>
            </a:r>
            <a:r>
              <a:rPr lang="en-US" dirty="0" smtClean="0"/>
              <a:t>–&gt; Reset World: Resets model poses AND </a:t>
            </a:r>
            <a:r>
              <a:rPr lang="en-US" dirty="0" smtClean="0"/>
              <a:t>time</a:t>
            </a:r>
          </a:p>
          <a:p>
            <a:r>
              <a:rPr lang="en-US" dirty="0" smtClean="0"/>
              <a:t>View </a:t>
            </a:r>
            <a:r>
              <a:rPr lang="en-US" dirty="0" smtClean="0"/>
              <a:t>–&gt; Grid: Checking/</a:t>
            </a:r>
            <a:r>
              <a:rPr lang="en-US" dirty="0" err="1" smtClean="0"/>
              <a:t>unchecking</a:t>
            </a:r>
            <a:r>
              <a:rPr lang="en-US" dirty="0" smtClean="0"/>
              <a:t> this reveals/hides the grid on the ground </a:t>
            </a:r>
            <a:r>
              <a:rPr lang="en-US" dirty="0" smtClean="0"/>
              <a:t>plane</a:t>
            </a:r>
          </a:p>
          <a:p>
            <a:r>
              <a:rPr lang="en-US" dirty="0" smtClean="0"/>
              <a:t>View </a:t>
            </a:r>
            <a:r>
              <a:rPr lang="en-US" dirty="0" smtClean="0"/>
              <a:t>–&gt; Reset View: Returns the view to a default view </a:t>
            </a:r>
            <a:endParaRPr lang="en-US" dirty="0" smtClean="0"/>
          </a:p>
          <a:p>
            <a:r>
              <a:rPr lang="en-US" dirty="0" smtClean="0"/>
              <a:t>View </a:t>
            </a:r>
            <a:r>
              <a:rPr lang="en-US" dirty="0" smtClean="0"/>
              <a:t>–&gt; Full Screen: Puts the World View into </a:t>
            </a:r>
            <a:r>
              <a:rPr lang="en-US" dirty="0" err="1" smtClean="0"/>
              <a:t>fullscreen</a:t>
            </a:r>
            <a:r>
              <a:rPr lang="en-US" dirty="0" smtClean="0"/>
              <a:t> (To exit </a:t>
            </a:r>
            <a:r>
              <a:rPr lang="en-US" dirty="0" err="1" smtClean="0"/>
              <a:t>fullscreen</a:t>
            </a:r>
            <a:r>
              <a:rPr lang="en-US" dirty="0" smtClean="0"/>
              <a:t> </a:t>
            </a:r>
            <a:r>
              <a:rPr lang="en-US" dirty="0" smtClean="0"/>
              <a:t>mode, press </a:t>
            </a:r>
            <a:r>
              <a:rPr lang="en-US" dirty="0" smtClean="0"/>
              <a:t>F11)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Gazebo is a multi-robot simulator</a:t>
            </a:r>
          </a:p>
          <a:p>
            <a:r>
              <a:rPr lang="en-US" dirty="0" smtClean="0"/>
              <a:t>Like Stage, it is capable of simulating a population of robots, sensors and objects, but does so in a three-dimensional world.</a:t>
            </a:r>
          </a:p>
          <a:p>
            <a:r>
              <a:rPr lang="en-US" dirty="0" smtClean="0"/>
              <a:t>Includes an accurate simulation of rigid-body physics and generates realistic sensor feedback</a:t>
            </a:r>
          </a:p>
          <a:p>
            <a:r>
              <a:rPr lang="en-US" dirty="0" smtClean="0"/>
              <a:t>Allows code designed to operate a physical robot to be executed in an artificial environment</a:t>
            </a:r>
          </a:p>
          <a:p>
            <a:r>
              <a:rPr lang="en-US" dirty="0" smtClean="0"/>
              <a:t>Gazebo is under active development at the </a:t>
            </a:r>
            <a:r>
              <a:rPr lang="en-US" dirty="0" smtClean="0">
                <a:hlinkClick r:id="rId2"/>
              </a:rPr>
              <a:t>Open Source Robotics Foundation</a:t>
            </a:r>
            <a:r>
              <a:rPr lang="en-US" dirty="0" smtClean="0"/>
              <a:t> (OSRF)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Editor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Building Editor allows </a:t>
            </a:r>
            <a:r>
              <a:rPr lang="en-US" dirty="0" smtClean="0"/>
              <a:t>you </a:t>
            </a:r>
            <a:r>
              <a:rPr lang="en-US" dirty="0" smtClean="0"/>
              <a:t>to create models of multi-level buildings without </a:t>
            </a:r>
            <a:r>
              <a:rPr lang="en-US" dirty="0" smtClean="0"/>
              <a:t>writing any code.</a:t>
            </a:r>
          </a:p>
          <a:p>
            <a:r>
              <a:rPr lang="en-US" dirty="0" smtClean="0"/>
              <a:t>Buildings </a:t>
            </a:r>
            <a:r>
              <a:rPr lang="en-US" dirty="0" smtClean="0"/>
              <a:t>can contain doorways, windows and stairs. </a:t>
            </a:r>
            <a:endParaRPr lang="en-US" dirty="0" smtClean="0"/>
          </a:p>
          <a:p>
            <a:r>
              <a:rPr lang="en-US" dirty="0" smtClean="0"/>
              <a:t>To access the Building Editor, go to the Edit menu and select Building Editor.</a:t>
            </a:r>
            <a:endParaRPr lang="en-US" dirty="0" smtClean="0"/>
          </a:p>
          <a:p>
            <a:r>
              <a:rPr lang="en-US" dirty="0" smtClean="0"/>
              <a:t>At </a:t>
            </a:r>
            <a:r>
              <a:rPr lang="en-US" dirty="0" smtClean="0"/>
              <a:t>the end of the construction process, the Building Creator creates an SDF file so that the model can be used in Gazebo.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Editor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600200"/>
            <a:ext cx="7772400" cy="4251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Finishing a Building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</a:t>
            </a:r>
            <a:r>
              <a:rPr lang="en-US" dirty="0" smtClean="0"/>
              <a:t>you are done creating your building, select Done in the Palette.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Building Editor will close and your new building will be placed into the world.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Finishing a Building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1524000"/>
            <a:ext cx="780200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Saving a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you are happy with a world it can be </a:t>
            </a:r>
            <a:r>
              <a:rPr lang="en-US" dirty="0" smtClean="0"/>
              <a:t>saved </a:t>
            </a:r>
            <a:r>
              <a:rPr lang="en-US" dirty="0" smtClean="0"/>
              <a:t>through the </a:t>
            </a:r>
            <a:r>
              <a:rPr lang="en-US" dirty="0" smtClean="0"/>
              <a:t>File-&gt;Save As</a:t>
            </a:r>
            <a:r>
              <a:rPr lang="en-US" dirty="0" smtClean="0"/>
              <a:t> menu.</a:t>
            </a:r>
          </a:p>
          <a:p>
            <a:r>
              <a:rPr lang="en-US" dirty="0" smtClean="0"/>
              <a:t>Enter</a:t>
            </a:r>
            <a:r>
              <a:rPr lang="en-US" dirty="0" smtClean="0"/>
              <a:t> my_world.sdf </a:t>
            </a:r>
            <a:r>
              <a:rPr lang="en-US" dirty="0" smtClean="0"/>
              <a:t>as the file name and </a:t>
            </a:r>
            <a:r>
              <a:rPr lang="en-US" dirty="0" smtClean="0"/>
              <a:t>click </a:t>
            </a:r>
            <a:r>
              <a:rPr lang="en-US" dirty="0" smtClean="0"/>
              <a:t>OK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66561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2971800"/>
            <a:ext cx="4419600" cy="3410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Loading a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saved world may be loaded on the command line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r>
              <a:rPr lang="en-US" dirty="0" smtClean="0"/>
              <a:t>The filename must be in the current working directory, or you must specify the complete path.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5800" y="23622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smtClean="0"/>
              <a:t>gazebo my_world.sdf</a:t>
            </a:r>
            <a:endParaRPr lang="en-US" sz="2000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World Description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world description file contains all the elements in a simulation, including robots, lights, sensors, and static objects. </a:t>
            </a:r>
          </a:p>
          <a:p>
            <a:r>
              <a:rPr lang="en-US" dirty="0" smtClean="0"/>
              <a:t>This file is formatted using SDF (Simulation Description format), and has a .world extension</a:t>
            </a:r>
          </a:p>
          <a:p>
            <a:r>
              <a:rPr lang="en-US" dirty="0" smtClean="0"/>
              <a:t>The Gazebo server (</a:t>
            </a:r>
            <a:r>
              <a:rPr lang="en-US" dirty="0" err="1" smtClean="0"/>
              <a:t>gzserver</a:t>
            </a:r>
            <a:r>
              <a:rPr lang="en-US" dirty="0" smtClean="0"/>
              <a:t>) reads this file to generate and populate a world.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Description Format (SDF)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hlinkClick r:id="rId2"/>
              </a:rPr>
              <a:t>SDF</a:t>
            </a:r>
            <a:r>
              <a:rPr lang="en-US" dirty="0" smtClean="0"/>
              <a:t> </a:t>
            </a:r>
            <a:r>
              <a:rPr lang="en-US" dirty="0" smtClean="0"/>
              <a:t>is an XML file that contains a complete description for everything from the world level down to the robot level, including:</a:t>
            </a:r>
          </a:p>
          <a:p>
            <a:pPr lvl="1"/>
            <a:r>
              <a:rPr lang="en-US" b="1" dirty="0" smtClean="0"/>
              <a:t>Scene</a:t>
            </a:r>
            <a:r>
              <a:rPr lang="en-US" dirty="0" smtClean="0"/>
              <a:t>: Ambient lighting, sky properties, shadows.</a:t>
            </a:r>
          </a:p>
          <a:p>
            <a:pPr lvl="1"/>
            <a:r>
              <a:rPr lang="en-US" b="1" dirty="0" smtClean="0"/>
              <a:t>Physics</a:t>
            </a:r>
            <a:r>
              <a:rPr lang="en-US" dirty="0" smtClean="0"/>
              <a:t>: Gravity, time step, physics engine.</a:t>
            </a:r>
          </a:p>
          <a:p>
            <a:pPr lvl="1"/>
            <a:r>
              <a:rPr lang="en-US" b="1" dirty="0" smtClean="0"/>
              <a:t>Models</a:t>
            </a:r>
            <a:r>
              <a:rPr lang="en-US" dirty="0" smtClean="0"/>
              <a:t>: Collection of links, collision objects, joints, and sensors.</a:t>
            </a:r>
          </a:p>
          <a:p>
            <a:pPr lvl="1"/>
            <a:r>
              <a:rPr lang="en-US" b="1" dirty="0" smtClean="0"/>
              <a:t>Lights</a:t>
            </a:r>
            <a:r>
              <a:rPr lang="en-US" dirty="0" smtClean="0"/>
              <a:t>: Point, spot, and directional light sources.</a:t>
            </a:r>
          </a:p>
          <a:p>
            <a:pPr lvl="1"/>
            <a:r>
              <a:rPr lang="en-US" b="1" dirty="0" err="1" smtClean="0"/>
              <a:t>Plugins</a:t>
            </a:r>
            <a:r>
              <a:rPr lang="en-US" dirty="0" smtClean="0"/>
              <a:t>: World, model, sensor, and system </a:t>
            </a:r>
            <a:r>
              <a:rPr lang="en-US" dirty="0" err="1" smtClean="0"/>
              <a:t>plugins</a:t>
            </a:r>
            <a:r>
              <a:rPr lang="en-US" dirty="0" smtClean="0"/>
              <a:t>.	</a:t>
            </a:r>
          </a:p>
          <a:p>
            <a:r>
              <a:rPr lang="en-US" dirty="0" smtClean="0">
                <a:hlinkClick r:id="rId3"/>
              </a:rPr>
              <a:t>http://gazebosim.org/sdf.html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SDF </a:t>
            </a:r>
            <a:r>
              <a:rPr lang="en-US" dirty="0" err="1" smtClean="0"/>
              <a:t>vs</a:t>
            </a:r>
            <a:r>
              <a:rPr lang="en-US" dirty="0" smtClean="0"/>
              <a:t> URDF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URDF can only specify the kinematic and dynamic properties of a single robot in isolation.</a:t>
            </a:r>
          </a:p>
          <a:p>
            <a:pPr lvl="1"/>
            <a:r>
              <a:rPr lang="en-US" dirty="0" smtClean="0"/>
              <a:t>URDF can not specify the pose of the robot itself within a world. </a:t>
            </a:r>
            <a:endParaRPr lang="en-US" dirty="0" smtClean="0"/>
          </a:p>
          <a:p>
            <a:pPr lvl="1"/>
            <a:r>
              <a:rPr lang="en-US" dirty="0" smtClean="0"/>
              <a:t>Cannot </a:t>
            </a:r>
            <a:r>
              <a:rPr lang="en-US" dirty="0" smtClean="0"/>
              <a:t>specify joint loops (parallel linkages)</a:t>
            </a:r>
            <a:endParaRPr lang="en-US" dirty="0" smtClean="0"/>
          </a:p>
          <a:p>
            <a:pPr lvl="1"/>
            <a:r>
              <a:rPr lang="en-US" dirty="0" smtClean="0"/>
              <a:t>Lacks </a:t>
            </a:r>
            <a:r>
              <a:rPr lang="en-US" dirty="0" smtClean="0"/>
              <a:t>friction and other properties.</a:t>
            </a:r>
          </a:p>
          <a:p>
            <a:pPr lvl="1"/>
            <a:r>
              <a:rPr lang="en-US" dirty="0" smtClean="0"/>
              <a:t>Additionally, it cannot specify things that are not robots, such as lights, </a:t>
            </a:r>
            <a:r>
              <a:rPr lang="en-US" dirty="0" err="1" smtClean="0"/>
              <a:t>heightmaps</a:t>
            </a:r>
            <a:r>
              <a:rPr lang="en-US" dirty="0" smtClean="0"/>
              <a:t>, etc</a:t>
            </a:r>
            <a:r>
              <a:rPr lang="en-US" dirty="0" smtClean="0"/>
              <a:t>.</a:t>
            </a:r>
          </a:p>
          <a:p>
            <a:r>
              <a:rPr lang="en-US" dirty="0" smtClean="0"/>
              <a:t>SDF is a complete description for everything from the world level down to the robot level. It is scalable, and makes it easy to add and modify elements.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World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number of example worlds are shipped with Gazebo.</a:t>
            </a:r>
          </a:p>
          <a:p>
            <a:r>
              <a:rPr lang="en-US" dirty="0" smtClean="0"/>
              <a:t>World files are found within the /worlds directory of your Gazebo resource path. </a:t>
            </a:r>
          </a:p>
          <a:p>
            <a:pPr lvl="1"/>
            <a:r>
              <a:rPr lang="en-US" dirty="0" smtClean="0"/>
              <a:t>A typical path might be /</a:t>
            </a:r>
            <a:r>
              <a:rPr lang="en-US" dirty="0" err="1" smtClean="0"/>
              <a:t>usr</a:t>
            </a:r>
            <a:r>
              <a:rPr lang="en-US" dirty="0" smtClean="0"/>
              <a:t>/local/share/gazebo-1.9</a:t>
            </a:r>
          </a:p>
          <a:p>
            <a:r>
              <a:rPr lang="en-US" dirty="0" smtClean="0"/>
              <a:t>You can use </a:t>
            </a:r>
            <a:r>
              <a:rPr lang="en-US" dirty="0" err="1" smtClean="0"/>
              <a:t>roslaunch</a:t>
            </a:r>
            <a:r>
              <a:rPr lang="en-US" dirty="0" smtClean="0"/>
              <a:t> to open world models</a:t>
            </a:r>
          </a:p>
          <a:p>
            <a:r>
              <a:rPr lang="en-US" dirty="0" smtClean="0"/>
              <a:t>For example, to open </a:t>
            </a:r>
            <a:r>
              <a:rPr lang="en-US" dirty="0" err="1" smtClean="0"/>
              <a:t>willowgarage_world</a:t>
            </a:r>
            <a:r>
              <a:rPr lang="en-US" dirty="0" smtClean="0"/>
              <a:t> type: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5800" y="51816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roslaunch</a:t>
            </a:r>
            <a:r>
              <a:rPr lang="en-US" sz="2000" dirty="0" smtClean="0"/>
              <a:t> </a:t>
            </a:r>
            <a:r>
              <a:rPr lang="en-US" sz="2000" dirty="0" err="1" smtClean="0"/>
              <a:t>gazebo_ros</a:t>
            </a:r>
            <a:r>
              <a:rPr lang="en-US" sz="2000" dirty="0" smtClean="0"/>
              <a:t> </a:t>
            </a:r>
            <a:r>
              <a:rPr lang="en-US" sz="2000" dirty="0" err="1" smtClean="0"/>
              <a:t>willowgarage_world.launch</a:t>
            </a:r>
            <a:endParaRPr lang="en-US" sz="2000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Dynamics Simulation</a:t>
            </a:r>
          </a:p>
          <a:p>
            <a:pPr lvl="1"/>
            <a:r>
              <a:rPr lang="en-US" dirty="0" smtClean="0"/>
              <a:t>Direct control over physics engine parameters</a:t>
            </a:r>
          </a:p>
          <a:p>
            <a:r>
              <a:rPr lang="en-US" dirty="0" smtClean="0"/>
              <a:t>Building Editor</a:t>
            </a:r>
          </a:p>
          <a:p>
            <a:pPr lvl="1"/>
            <a:r>
              <a:rPr lang="en-US" dirty="0" smtClean="0"/>
              <a:t>Construct a 3D model of a building within the Gazebo UI, without writing a line of code</a:t>
            </a:r>
          </a:p>
          <a:p>
            <a:r>
              <a:rPr lang="en-US" dirty="0" smtClean="0"/>
              <a:t>Advanced 3D Graphics</a:t>
            </a:r>
          </a:p>
          <a:p>
            <a:pPr lvl="1"/>
            <a:r>
              <a:rPr lang="en-US" dirty="0" smtClean="0"/>
              <a:t>State-of-the-art GPU </a:t>
            </a:r>
            <a:r>
              <a:rPr lang="en-US" dirty="0" err="1" smtClean="0"/>
              <a:t>shaders</a:t>
            </a:r>
            <a:r>
              <a:rPr lang="en-US" dirty="0" smtClean="0"/>
              <a:t> generate correct lighting and shadows for improved realism.</a:t>
            </a:r>
          </a:p>
          <a:p>
            <a:r>
              <a:rPr lang="en-US" dirty="0" smtClean="0"/>
              <a:t>Sensors</a:t>
            </a:r>
          </a:p>
          <a:p>
            <a:pPr lvl="1"/>
            <a:r>
              <a:rPr lang="en-US" dirty="0" smtClean="0"/>
              <a:t>Support for laser range finders, 2D cameras, </a:t>
            </a:r>
            <a:r>
              <a:rPr lang="en-US" dirty="0" err="1" smtClean="0"/>
              <a:t>Kinect</a:t>
            </a:r>
            <a:r>
              <a:rPr lang="en-US" dirty="0" smtClean="0"/>
              <a:t> style sensors, contact sensors, and RFID sensors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Willow Garage World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524000"/>
            <a:ext cx="7802009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willowgarage_world.launch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09600" y="1295400"/>
            <a:ext cx="7620000" cy="3293209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1600" dirty="0" smtClean="0"/>
              <a:t>&lt;launch&gt;</a:t>
            </a:r>
          </a:p>
          <a:p>
            <a:pPr marL="0" lvl="1"/>
            <a:r>
              <a:rPr lang="en-US" sz="1600" dirty="0" smtClean="0"/>
              <a:t>  &lt;!-- We resume the logic in </a:t>
            </a:r>
            <a:r>
              <a:rPr lang="en-US" sz="1600" dirty="0" err="1" smtClean="0"/>
              <a:t>empty_world.launch</a:t>
            </a:r>
            <a:r>
              <a:rPr lang="en-US" sz="1600" dirty="0" smtClean="0"/>
              <a:t>, changing only the name of the world to be launched --&gt;</a:t>
            </a:r>
          </a:p>
          <a:p>
            <a:pPr marL="0" lvl="1"/>
            <a:r>
              <a:rPr lang="en-US" sz="1600" dirty="0" smtClean="0"/>
              <a:t>  &lt;include file="$(find </a:t>
            </a:r>
            <a:r>
              <a:rPr lang="en-US" sz="1600" dirty="0" err="1" smtClean="0"/>
              <a:t>gazebo_ros</a:t>
            </a:r>
            <a:r>
              <a:rPr lang="en-US" sz="1600" dirty="0" smtClean="0"/>
              <a:t>)/launch/</a:t>
            </a:r>
            <a:r>
              <a:rPr lang="en-US" sz="1600" dirty="0" err="1" smtClean="0"/>
              <a:t>empty_world.launch</a:t>
            </a:r>
            <a:r>
              <a:rPr lang="en-US" sz="1600" dirty="0" smtClean="0"/>
              <a:t>"&gt;</a:t>
            </a:r>
          </a:p>
          <a:p>
            <a:pPr marL="0" lvl="1"/>
            <a:r>
              <a:rPr lang="en-US" sz="1600" dirty="0" smtClean="0"/>
              <a:t>    &lt;</a:t>
            </a:r>
            <a:r>
              <a:rPr lang="en-US" sz="1600" dirty="0" err="1" smtClean="0"/>
              <a:t>arg</a:t>
            </a:r>
            <a:r>
              <a:rPr lang="en-US" sz="1600" dirty="0" smtClean="0"/>
              <a:t> name="</a:t>
            </a:r>
            <a:r>
              <a:rPr lang="en-US" sz="1600" dirty="0" err="1" smtClean="0"/>
              <a:t>world_name</a:t>
            </a:r>
            <a:r>
              <a:rPr lang="en-US" sz="1600" dirty="0" smtClean="0"/>
              <a:t>" value="worlds/</a:t>
            </a:r>
            <a:r>
              <a:rPr lang="en-US" sz="1600" dirty="0" err="1" smtClean="0"/>
              <a:t>willowgarage.world</a:t>
            </a:r>
            <a:r>
              <a:rPr lang="en-US" sz="1600" dirty="0" smtClean="0"/>
              <a:t>"/&gt; &lt;!-- Note: the </a:t>
            </a:r>
            <a:r>
              <a:rPr lang="en-US" sz="1600" dirty="0" err="1" smtClean="0"/>
              <a:t>world_name</a:t>
            </a:r>
            <a:r>
              <a:rPr lang="en-US" sz="1600" dirty="0" smtClean="0"/>
              <a:t> is with respect to GAZEBO_RESOURCE_PATH environmental variable --&gt;</a:t>
            </a:r>
          </a:p>
          <a:p>
            <a:pPr marL="0" lvl="1"/>
            <a:r>
              <a:rPr lang="en-US" sz="1600" dirty="0" smtClean="0"/>
              <a:t>    &lt;</a:t>
            </a:r>
            <a:r>
              <a:rPr lang="en-US" sz="1600" dirty="0" err="1" smtClean="0"/>
              <a:t>arg</a:t>
            </a:r>
            <a:r>
              <a:rPr lang="en-US" sz="1600" dirty="0" smtClean="0"/>
              <a:t> name="paused" value="false"/&gt;</a:t>
            </a:r>
          </a:p>
          <a:p>
            <a:pPr marL="0" lvl="1"/>
            <a:r>
              <a:rPr lang="en-US" sz="1600" dirty="0" smtClean="0"/>
              <a:t>    &lt;</a:t>
            </a:r>
            <a:r>
              <a:rPr lang="en-US" sz="1600" dirty="0" err="1" smtClean="0"/>
              <a:t>arg</a:t>
            </a:r>
            <a:r>
              <a:rPr lang="en-US" sz="1600" dirty="0" smtClean="0"/>
              <a:t> name="</a:t>
            </a:r>
            <a:r>
              <a:rPr lang="en-US" sz="1600" dirty="0" err="1" smtClean="0"/>
              <a:t>use_sim_time</a:t>
            </a:r>
            <a:r>
              <a:rPr lang="en-US" sz="1600" dirty="0" smtClean="0"/>
              <a:t>" value="true"/&gt;</a:t>
            </a:r>
          </a:p>
          <a:p>
            <a:pPr marL="0" lvl="1"/>
            <a:r>
              <a:rPr lang="en-US" sz="1600" dirty="0" smtClean="0"/>
              <a:t>    &lt;</a:t>
            </a:r>
            <a:r>
              <a:rPr lang="en-US" sz="1600" dirty="0" err="1" smtClean="0"/>
              <a:t>arg</a:t>
            </a:r>
            <a:r>
              <a:rPr lang="en-US" sz="1600" dirty="0" smtClean="0"/>
              <a:t> name="</a:t>
            </a:r>
            <a:r>
              <a:rPr lang="en-US" sz="1600" dirty="0" err="1" smtClean="0"/>
              <a:t>gui</a:t>
            </a:r>
            <a:r>
              <a:rPr lang="en-US" sz="1600" dirty="0" smtClean="0"/>
              <a:t>" value="true"/&gt;</a:t>
            </a:r>
          </a:p>
          <a:p>
            <a:pPr marL="0" lvl="1"/>
            <a:r>
              <a:rPr lang="en-US" sz="1600" dirty="0" smtClean="0"/>
              <a:t>    &lt;</a:t>
            </a:r>
            <a:r>
              <a:rPr lang="en-US" sz="1600" dirty="0" err="1" smtClean="0"/>
              <a:t>arg</a:t>
            </a:r>
            <a:r>
              <a:rPr lang="en-US" sz="1600" dirty="0" smtClean="0"/>
              <a:t> name="headless" value="false"/&gt;</a:t>
            </a:r>
          </a:p>
          <a:p>
            <a:pPr marL="0" lvl="1"/>
            <a:r>
              <a:rPr lang="en-US" sz="1600" dirty="0" smtClean="0"/>
              <a:t>    &lt;</a:t>
            </a:r>
            <a:r>
              <a:rPr lang="en-US" sz="1600" dirty="0" err="1" smtClean="0"/>
              <a:t>arg</a:t>
            </a:r>
            <a:r>
              <a:rPr lang="en-US" sz="1600" dirty="0" smtClean="0"/>
              <a:t> name="debug" value="false"/&gt;</a:t>
            </a:r>
          </a:p>
          <a:p>
            <a:pPr marL="0" lvl="1"/>
            <a:r>
              <a:rPr lang="en-US" sz="1600" dirty="0" smtClean="0"/>
              <a:t>  &lt;/include&gt;</a:t>
            </a:r>
          </a:p>
          <a:p>
            <a:pPr marL="0" lvl="1"/>
            <a:r>
              <a:rPr lang="en-US" sz="1600" dirty="0" smtClean="0"/>
              <a:t>&lt;/launch&gt;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28600" y="4724400"/>
            <a:ext cx="8686800" cy="18542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In this launch file we inherit most of the necessary functionality from </a:t>
            </a:r>
            <a:r>
              <a:rPr lang="en-US" dirty="0" err="1" smtClean="0"/>
              <a:t>empty_world.launch</a:t>
            </a:r>
            <a:r>
              <a:rPr lang="en-US" dirty="0" smtClean="0"/>
              <a:t>. </a:t>
            </a:r>
          </a:p>
          <a:p>
            <a:r>
              <a:rPr lang="en-US" dirty="0" smtClean="0"/>
              <a:t>The only parameter we need to change is the </a:t>
            </a:r>
            <a:r>
              <a:rPr lang="en-US" dirty="0" err="1" smtClean="0"/>
              <a:t>world_name</a:t>
            </a:r>
            <a:r>
              <a:rPr lang="en-US" dirty="0" smtClean="0"/>
              <a:t> parameter, substituting the </a:t>
            </a:r>
            <a:r>
              <a:rPr lang="en-US" dirty="0" err="1" smtClean="0"/>
              <a:t>empty.world</a:t>
            </a:r>
            <a:r>
              <a:rPr lang="en-US" dirty="0" smtClean="0"/>
              <a:t> world file with </a:t>
            </a:r>
            <a:r>
              <a:rPr lang="en-US" dirty="0" err="1" smtClean="0"/>
              <a:t>willowgarage.world</a:t>
            </a:r>
            <a:r>
              <a:rPr lang="en-US" dirty="0" smtClean="0"/>
              <a:t>. </a:t>
            </a:r>
          </a:p>
          <a:p>
            <a:r>
              <a:rPr lang="en-US" dirty="0" smtClean="0"/>
              <a:t>The other arguments are simply set to their default values.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willowgarage.world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09600" y="1295400"/>
            <a:ext cx="7620000" cy="353943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1600" dirty="0" smtClean="0"/>
              <a:t>&lt;?xml version="1.0" ?&gt;</a:t>
            </a:r>
          </a:p>
          <a:p>
            <a:pPr marL="0" lvl="1"/>
            <a:r>
              <a:rPr lang="en-US" sz="1600" dirty="0" smtClean="0"/>
              <a:t>&lt;</a:t>
            </a:r>
            <a:r>
              <a:rPr lang="en-US" sz="1600" dirty="0" err="1" smtClean="0"/>
              <a:t>sdf</a:t>
            </a:r>
            <a:r>
              <a:rPr lang="en-US" sz="1600" dirty="0" smtClean="0"/>
              <a:t> version="1.4"&gt;</a:t>
            </a:r>
          </a:p>
          <a:p>
            <a:pPr marL="0" lvl="1"/>
            <a:r>
              <a:rPr lang="en-US" sz="1600" dirty="0" smtClean="0"/>
              <a:t>  &lt;world name="default"&gt;</a:t>
            </a:r>
          </a:p>
          <a:p>
            <a:pPr marL="0" lvl="1"/>
            <a:r>
              <a:rPr lang="en-US" sz="1600" dirty="0" smtClean="0"/>
              <a:t>    &lt;include&gt;</a:t>
            </a:r>
          </a:p>
          <a:p>
            <a:pPr marL="0" lvl="1"/>
            <a:r>
              <a:rPr lang="en-US" sz="1600" dirty="0" smtClean="0"/>
              <a:t>      &lt;</a:t>
            </a:r>
            <a:r>
              <a:rPr lang="en-US" sz="1600" dirty="0" err="1" smtClean="0"/>
              <a:t>uri</a:t>
            </a:r>
            <a:r>
              <a:rPr lang="en-US" sz="1600" dirty="0" smtClean="0"/>
              <a:t>&gt;model://ground_plane&lt;/uri&gt;</a:t>
            </a:r>
          </a:p>
          <a:p>
            <a:pPr marL="0" lvl="1"/>
            <a:r>
              <a:rPr lang="en-US" sz="1600" dirty="0" smtClean="0"/>
              <a:t>    &lt;/include&gt;</a:t>
            </a:r>
          </a:p>
          <a:p>
            <a:pPr marL="0" lvl="1"/>
            <a:r>
              <a:rPr lang="en-US" sz="1600" dirty="0" smtClean="0"/>
              <a:t>    &lt;include&gt;</a:t>
            </a:r>
          </a:p>
          <a:p>
            <a:pPr marL="0" lvl="1"/>
            <a:r>
              <a:rPr lang="en-US" sz="1600" dirty="0" smtClean="0"/>
              <a:t>      &lt;</a:t>
            </a:r>
            <a:r>
              <a:rPr lang="en-US" sz="1600" dirty="0" err="1" smtClean="0"/>
              <a:t>uri</a:t>
            </a:r>
            <a:r>
              <a:rPr lang="en-US" sz="1600" dirty="0" smtClean="0"/>
              <a:t>&gt;model://sun&lt;/uri&gt;</a:t>
            </a:r>
          </a:p>
          <a:p>
            <a:pPr marL="0" lvl="1"/>
            <a:r>
              <a:rPr lang="en-US" sz="1600" dirty="0" smtClean="0"/>
              <a:t>    &lt;/include&gt;</a:t>
            </a:r>
          </a:p>
          <a:p>
            <a:pPr marL="0" lvl="1"/>
            <a:r>
              <a:rPr lang="en-US" sz="1600" dirty="0" smtClean="0"/>
              <a:t>    &lt;include&gt;</a:t>
            </a:r>
          </a:p>
          <a:p>
            <a:pPr marL="0" lvl="1"/>
            <a:r>
              <a:rPr lang="en-US" sz="1600" dirty="0" smtClean="0"/>
              <a:t>      &lt;</a:t>
            </a:r>
            <a:r>
              <a:rPr lang="en-US" sz="1600" dirty="0" err="1" smtClean="0"/>
              <a:t>uri</a:t>
            </a:r>
            <a:r>
              <a:rPr lang="en-US" sz="1600" dirty="0" smtClean="0"/>
              <a:t>&gt;model://willowgarage&lt;/uri&gt;</a:t>
            </a:r>
          </a:p>
          <a:p>
            <a:pPr marL="0" lvl="1"/>
            <a:r>
              <a:rPr lang="en-US" sz="1600" dirty="0" smtClean="0"/>
              <a:t>    &lt;/include&gt;</a:t>
            </a:r>
          </a:p>
          <a:p>
            <a:pPr marL="0" lvl="1"/>
            <a:r>
              <a:rPr lang="en-US" sz="1600" dirty="0" smtClean="0"/>
              <a:t>  &lt;/world&gt;</a:t>
            </a:r>
          </a:p>
          <a:p>
            <a:pPr marL="0" lvl="1"/>
            <a:r>
              <a:rPr lang="en-US" sz="1600" dirty="0" smtClean="0"/>
              <a:t>&lt;/</a:t>
            </a:r>
            <a:r>
              <a:rPr lang="en-US" sz="1600" dirty="0" err="1" smtClean="0"/>
              <a:t>sdf</a:t>
            </a:r>
            <a:r>
              <a:rPr lang="en-US" sz="1600" dirty="0" smtClean="0"/>
              <a:t>&gt;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28600" y="5029200"/>
            <a:ext cx="8686800" cy="15494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In this world file snippet you can see that three models are referenced. </a:t>
            </a:r>
          </a:p>
          <a:p>
            <a:r>
              <a:rPr lang="en-US" dirty="0" smtClean="0"/>
              <a:t>The three models are searched for within your local Gazebo Model Database. If not found there, they are automatically pulled from Gazebo's online database.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Gazebo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Models in Gazebo define a physical entity with dynamic, kinematic, and visual properties. </a:t>
            </a:r>
          </a:p>
          <a:p>
            <a:r>
              <a:rPr lang="en-US" dirty="0" smtClean="0"/>
              <a:t>Models can range from simple shapes to complex robots</a:t>
            </a:r>
          </a:p>
          <a:p>
            <a:r>
              <a:rPr lang="en-US" dirty="0" smtClean="0"/>
              <a:t>Even the ground is a model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Components of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/>
              <a:t>Links:</a:t>
            </a:r>
            <a:r>
              <a:rPr lang="en-US" dirty="0" smtClean="0"/>
              <a:t> A link contains the physical properties of one body of the model. This can be a wheel, or a link in a joint chain. </a:t>
            </a:r>
          </a:p>
          <a:p>
            <a:pPr lvl="1"/>
            <a:r>
              <a:rPr lang="en-US" dirty="0" smtClean="0"/>
              <a:t>Each link may contain many </a:t>
            </a:r>
            <a:r>
              <a:rPr lang="en-US" dirty="0" smtClean="0"/>
              <a:t>collision, visual and sensor elements</a:t>
            </a:r>
            <a:endParaRPr lang="en-US" dirty="0" smtClean="0"/>
          </a:p>
          <a:p>
            <a:r>
              <a:rPr lang="en-US" b="1" dirty="0" smtClean="0"/>
              <a:t>Collision:</a:t>
            </a:r>
            <a:r>
              <a:rPr lang="en-US" dirty="0" smtClean="0"/>
              <a:t> A collision element encapsulates a geometry that is used to collision checking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This </a:t>
            </a:r>
            <a:r>
              <a:rPr lang="en-US" dirty="0" smtClean="0"/>
              <a:t>can be a simple shape (which is preferred), or a triangle mesh (which consumes greater resources). </a:t>
            </a:r>
          </a:p>
          <a:p>
            <a:r>
              <a:rPr lang="en-US" b="1" dirty="0" smtClean="0"/>
              <a:t>Visual:</a:t>
            </a:r>
            <a:r>
              <a:rPr lang="en-US" dirty="0" smtClean="0"/>
              <a:t> A visual element is used to visualize parts of a link. </a:t>
            </a:r>
            <a:endParaRPr lang="en-US" dirty="0" smtClean="0"/>
          </a:p>
          <a:p>
            <a:r>
              <a:rPr lang="en-US" b="1" dirty="0" smtClean="0"/>
              <a:t>Inertial</a:t>
            </a:r>
            <a:r>
              <a:rPr lang="en-US" b="1" dirty="0" smtClean="0"/>
              <a:t>:</a:t>
            </a:r>
            <a:r>
              <a:rPr lang="en-US" dirty="0" smtClean="0"/>
              <a:t> The inertial element describes the dynamic properties of the link, such as mass and rotational inertia matrix.</a:t>
            </a:r>
          </a:p>
          <a:p>
            <a:r>
              <a:rPr lang="en-US" b="1" dirty="0" smtClean="0"/>
              <a:t>Sensor:</a:t>
            </a:r>
            <a:r>
              <a:rPr lang="en-US" dirty="0" smtClean="0"/>
              <a:t> A sensor collects data from the world for use in </a:t>
            </a:r>
            <a:r>
              <a:rPr lang="en-US" dirty="0" err="1" smtClean="0"/>
              <a:t>plugins</a:t>
            </a:r>
            <a:r>
              <a:rPr lang="en-US" dirty="0" smtClean="0"/>
              <a:t>. </a:t>
            </a:r>
          </a:p>
          <a:p>
            <a:r>
              <a:rPr lang="en-US" b="1" dirty="0" smtClean="0"/>
              <a:t>Joints:</a:t>
            </a:r>
            <a:r>
              <a:rPr lang="en-US" dirty="0" smtClean="0"/>
              <a:t> A joint connects two links. </a:t>
            </a:r>
            <a:endParaRPr lang="en-US" dirty="0" smtClean="0"/>
          </a:p>
          <a:p>
            <a:pPr lvl="1"/>
            <a:r>
              <a:rPr lang="en-US" dirty="0" smtClean="0"/>
              <a:t>A </a:t>
            </a:r>
            <a:r>
              <a:rPr lang="en-US" dirty="0" smtClean="0"/>
              <a:t>parent and child relationship is established along with other parameters such as axis of rotation, and joint limits.</a:t>
            </a:r>
          </a:p>
          <a:p>
            <a:r>
              <a:rPr lang="en-US" b="1" dirty="0" err="1" smtClean="0"/>
              <a:t>Plugins</a:t>
            </a:r>
            <a:r>
              <a:rPr lang="en-US" b="1" dirty="0" smtClean="0"/>
              <a:t>:</a:t>
            </a:r>
            <a:r>
              <a:rPr lang="en-US" dirty="0" smtClean="0"/>
              <a:t> A </a:t>
            </a:r>
            <a:r>
              <a:rPr lang="en-US" dirty="0" smtClean="0"/>
              <a:t>shared </a:t>
            </a:r>
            <a:r>
              <a:rPr lang="en-US" dirty="0" smtClean="0"/>
              <a:t>library created by a </a:t>
            </a:r>
            <a:r>
              <a:rPr lang="en-US" dirty="0" smtClean="0"/>
              <a:t>3D </a:t>
            </a:r>
            <a:r>
              <a:rPr lang="en-US" dirty="0" smtClean="0"/>
              <a:t>party to control a model</a:t>
            </a:r>
            <a:r>
              <a:rPr lang="en-US" dirty="0" smtClean="0"/>
              <a:t>.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model file uses the same SDF format as world files, but should only contain a single &lt;model&gt;. </a:t>
            </a:r>
          </a:p>
          <a:p>
            <a:r>
              <a:rPr lang="en-US" dirty="0" smtClean="0"/>
              <a:t>Once a model file is created, it can be included in a world file using the following SDF syntax: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This facilitates model reuse, and simplify world files.</a:t>
            </a:r>
          </a:p>
          <a:p>
            <a:r>
              <a:rPr lang="en-US" dirty="0" smtClean="0"/>
              <a:t>A number of models are provided in the </a:t>
            </a:r>
            <a:r>
              <a:rPr lang="en-US" dirty="0" smtClean="0">
                <a:hlinkClick r:id="rId2"/>
              </a:rPr>
              <a:t>online model database</a:t>
            </a:r>
            <a:r>
              <a:rPr lang="en-US" dirty="0" smtClean="0"/>
              <a:t> </a:t>
            </a:r>
          </a:p>
          <a:p>
            <a:pPr lvl="1"/>
            <a:r>
              <a:rPr lang="en-US" dirty="0" smtClean="0"/>
              <a:t>You can include any model from the database and the necessary content will be downloaded at runtime.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5800" y="34290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&lt;include filename="</a:t>
            </a:r>
            <a:r>
              <a:rPr lang="en-US" sz="2000" dirty="0" err="1" smtClean="0"/>
              <a:t>model_file_name</a:t>
            </a:r>
            <a:r>
              <a:rPr lang="en-US" sz="2000" dirty="0" smtClean="0"/>
              <a:t>"/&gt;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willowgarage</a:t>
            </a:r>
            <a:r>
              <a:rPr lang="en-US" dirty="0" smtClean="0"/>
              <a:t> </a:t>
            </a:r>
            <a:r>
              <a:rPr lang="en-US" dirty="0" smtClean="0"/>
              <a:t>Model SDF File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85800" y="1219200"/>
            <a:ext cx="7620000" cy="5262979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1400" dirty="0" smtClean="0"/>
              <a:t>&lt;?xml version="1.0" ?&gt;</a:t>
            </a:r>
          </a:p>
          <a:p>
            <a:pPr marL="0" lvl="1"/>
            <a:r>
              <a:rPr lang="en-US" sz="1400" dirty="0" smtClean="0"/>
              <a:t>&lt;</a:t>
            </a:r>
            <a:r>
              <a:rPr lang="en-US" sz="1400" dirty="0" err="1" smtClean="0"/>
              <a:t>sdf</a:t>
            </a:r>
            <a:r>
              <a:rPr lang="en-US" sz="1400" dirty="0" smtClean="0"/>
              <a:t> version="1.4"&gt;</a:t>
            </a:r>
          </a:p>
          <a:p>
            <a:pPr marL="0" lvl="1"/>
            <a:r>
              <a:rPr lang="en-US" sz="1400" dirty="0" smtClean="0"/>
              <a:t>  &lt;model name="</a:t>
            </a:r>
            <a:r>
              <a:rPr lang="en-US" sz="1400" dirty="0" err="1" smtClean="0"/>
              <a:t>willowgarage</a:t>
            </a:r>
            <a:r>
              <a:rPr lang="en-US" sz="1400" dirty="0" smtClean="0"/>
              <a:t>"&gt;</a:t>
            </a:r>
          </a:p>
          <a:p>
            <a:pPr marL="0" lvl="1"/>
            <a:r>
              <a:rPr lang="en-US" sz="1400" dirty="0" smtClean="0"/>
              <a:t>    &lt;static&gt;true&lt;/static&gt;</a:t>
            </a:r>
          </a:p>
          <a:p>
            <a:pPr marL="0" lvl="1"/>
            <a:r>
              <a:rPr lang="en-US" sz="1400" dirty="0" smtClean="0"/>
              <a:t>    &lt;pose&gt;-20 -20 0 0 0 0&lt;/pose&gt;</a:t>
            </a:r>
          </a:p>
          <a:p>
            <a:pPr marL="0" lvl="1"/>
            <a:r>
              <a:rPr lang="en-US" sz="1400" dirty="0" smtClean="0"/>
              <a:t>    &lt;link name="walls"&gt;</a:t>
            </a:r>
          </a:p>
          <a:p>
            <a:pPr marL="0" lvl="1"/>
            <a:r>
              <a:rPr lang="en-US" sz="1400" dirty="0" smtClean="0"/>
              <a:t>      &lt;collision name="collision"&gt;</a:t>
            </a:r>
          </a:p>
          <a:p>
            <a:pPr marL="0" lvl="1"/>
            <a:r>
              <a:rPr lang="en-US" sz="1400" dirty="0" smtClean="0"/>
              <a:t>        &lt;geometry&gt;</a:t>
            </a:r>
          </a:p>
          <a:p>
            <a:pPr marL="0" lvl="1"/>
            <a:r>
              <a:rPr lang="en-US" sz="1400" dirty="0" smtClean="0"/>
              <a:t>          &lt;mesh&gt;</a:t>
            </a:r>
          </a:p>
          <a:p>
            <a:pPr marL="0" lvl="1"/>
            <a:r>
              <a:rPr lang="en-US" sz="1400" dirty="0" smtClean="0"/>
              <a:t>            &lt;</a:t>
            </a:r>
            <a:r>
              <a:rPr lang="en-US" sz="1400" dirty="0" err="1" smtClean="0"/>
              <a:t>uri</a:t>
            </a:r>
            <a:r>
              <a:rPr lang="en-US" sz="1400" dirty="0" smtClean="0"/>
              <a:t>&gt;model://willowgarage/meshes/willowgarage_collision.dae&lt;/uri&gt;</a:t>
            </a:r>
          </a:p>
          <a:p>
            <a:pPr marL="0" lvl="1"/>
            <a:r>
              <a:rPr lang="en-US" sz="1400" dirty="0" smtClean="0"/>
              <a:t>          &lt;/mesh&gt;</a:t>
            </a:r>
          </a:p>
          <a:p>
            <a:pPr marL="0" lvl="1"/>
            <a:r>
              <a:rPr lang="en-US" sz="1400" dirty="0" smtClean="0"/>
              <a:t>        &lt;/geometry&gt;</a:t>
            </a:r>
          </a:p>
          <a:p>
            <a:pPr marL="0" lvl="1"/>
            <a:r>
              <a:rPr lang="en-US" sz="1400" dirty="0" smtClean="0"/>
              <a:t>      &lt;/collision&gt;</a:t>
            </a:r>
          </a:p>
          <a:p>
            <a:pPr marL="0" lvl="1"/>
            <a:r>
              <a:rPr lang="en-US" sz="1400" dirty="0" smtClean="0"/>
              <a:t>      &lt;visual name="visual"&gt;</a:t>
            </a:r>
          </a:p>
          <a:p>
            <a:pPr marL="0" lvl="1"/>
            <a:r>
              <a:rPr lang="en-US" sz="1400" dirty="0" smtClean="0"/>
              <a:t>        &lt;geometry&gt;</a:t>
            </a:r>
          </a:p>
          <a:p>
            <a:pPr marL="0" lvl="1"/>
            <a:r>
              <a:rPr lang="en-US" sz="1400" dirty="0" smtClean="0"/>
              <a:t>          &lt;mesh&gt;</a:t>
            </a:r>
          </a:p>
          <a:p>
            <a:pPr marL="0" lvl="1"/>
            <a:r>
              <a:rPr lang="en-US" sz="1400" dirty="0" smtClean="0"/>
              <a:t>            &lt;</a:t>
            </a:r>
            <a:r>
              <a:rPr lang="en-US" sz="1400" dirty="0" err="1" smtClean="0"/>
              <a:t>uri</a:t>
            </a:r>
            <a:r>
              <a:rPr lang="en-US" sz="1400" dirty="0" smtClean="0"/>
              <a:t>&gt;model://willowgarage/meshes/willowgarage_visual.dae&lt;/uri&gt;</a:t>
            </a:r>
          </a:p>
          <a:p>
            <a:pPr marL="0" lvl="1"/>
            <a:r>
              <a:rPr lang="en-US" sz="1400" dirty="0" smtClean="0"/>
              <a:t>          &lt;/mesh&gt;</a:t>
            </a:r>
          </a:p>
          <a:p>
            <a:pPr marL="0" lvl="1"/>
            <a:r>
              <a:rPr lang="en-US" sz="1400" dirty="0" smtClean="0"/>
              <a:t>        &lt;/geometry&gt;</a:t>
            </a:r>
          </a:p>
          <a:p>
            <a:pPr marL="0" lvl="1"/>
            <a:r>
              <a:rPr lang="en-US" sz="1400" dirty="0" smtClean="0"/>
              <a:t>        &lt;</a:t>
            </a:r>
            <a:r>
              <a:rPr lang="en-US" sz="1400" dirty="0" err="1" smtClean="0"/>
              <a:t>cast_shadows</a:t>
            </a:r>
            <a:r>
              <a:rPr lang="en-US" sz="1400" dirty="0" smtClean="0"/>
              <a:t>&gt;false&lt;/</a:t>
            </a:r>
            <a:r>
              <a:rPr lang="en-US" sz="1400" dirty="0" err="1" smtClean="0"/>
              <a:t>cast_shadows</a:t>
            </a:r>
            <a:r>
              <a:rPr lang="en-US" sz="1400" dirty="0" smtClean="0"/>
              <a:t>&gt;</a:t>
            </a:r>
          </a:p>
          <a:p>
            <a:pPr marL="0" lvl="1"/>
            <a:r>
              <a:rPr lang="en-US" sz="1400" dirty="0" smtClean="0"/>
              <a:t>      &lt;/visual&gt;</a:t>
            </a:r>
          </a:p>
          <a:p>
            <a:pPr marL="0" lvl="1"/>
            <a:r>
              <a:rPr lang="en-US" sz="1400" dirty="0" smtClean="0"/>
              <a:t>    &lt;/link&gt;</a:t>
            </a:r>
          </a:p>
          <a:p>
            <a:pPr marL="0" lvl="1"/>
            <a:r>
              <a:rPr lang="en-US" sz="1400" dirty="0" smtClean="0"/>
              <a:t>  &lt;/model&gt;</a:t>
            </a:r>
          </a:p>
          <a:p>
            <a:pPr marL="0" lvl="1"/>
            <a:r>
              <a:rPr lang="en-US" sz="1400" dirty="0" smtClean="0"/>
              <a:t>&lt;/</a:t>
            </a:r>
            <a:r>
              <a:rPr lang="en-US" sz="1400" dirty="0" err="1" smtClean="0"/>
              <a:t>sdf</a:t>
            </a:r>
            <a:r>
              <a:rPr lang="en-US" sz="1400" dirty="0" smtClean="0"/>
              <a:t>&gt;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+ ROS </a:t>
            </a:r>
            <a:r>
              <a:rPr lang="en-US" dirty="0" err="1" smtClean="0"/>
              <a:t>Integartion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set of ROS packages for interfacing with Gazebo are contained within a </a:t>
            </a:r>
            <a:r>
              <a:rPr lang="en-US" dirty="0" smtClean="0"/>
              <a:t>meta </a:t>
            </a:r>
            <a:r>
              <a:rPr lang="en-US" dirty="0" smtClean="0"/>
              <a:t>package </a:t>
            </a:r>
            <a:r>
              <a:rPr lang="en-US" dirty="0" smtClean="0"/>
              <a:t>named</a:t>
            </a:r>
            <a:r>
              <a:rPr lang="en-US" dirty="0" smtClean="0"/>
              <a:t> </a:t>
            </a:r>
            <a:r>
              <a:rPr lang="en-US" dirty="0" err="1" smtClean="0">
                <a:hlinkClick r:id="rId2"/>
              </a:rPr>
              <a:t>gazebo_ros_pkgs</a:t>
            </a:r>
            <a:r>
              <a:rPr lang="en-US" dirty="0" smtClean="0"/>
              <a:t> </a:t>
            </a:r>
          </a:p>
          <a:p>
            <a:r>
              <a:rPr lang="en-US" dirty="0" smtClean="0"/>
              <a:t>This package provides </a:t>
            </a:r>
            <a:r>
              <a:rPr lang="en-US" dirty="0" smtClean="0"/>
              <a:t>the necessary interfaces to simulate a robot in Gazebo using ROS messages, services and dynamic reconfigure. 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+ ROS Integration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30722" name="Picture 2" descr="File:Gazebo ros api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7800" y="1295400"/>
            <a:ext cx="6400800" cy="4949072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ROS Topics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901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8800" y="1600200"/>
            <a:ext cx="5562600" cy="3557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Robot Models </a:t>
            </a:r>
          </a:p>
          <a:p>
            <a:pPr lvl="1"/>
            <a:r>
              <a:rPr lang="en-US" dirty="0" smtClean="0"/>
              <a:t>Many robots are provided including PR2, </a:t>
            </a:r>
            <a:r>
              <a:rPr lang="en-US" dirty="0" err="1" smtClean="0"/>
              <a:t>iRobot</a:t>
            </a:r>
            <a:r>
              <a:rPr lang="en-US" dirty="0" smtClean="0"/>
              <a:t> Create, </a:t>
            </a:r>
            <a:r>
              <a:rPr lang="en-US" dirty="0" err="1" smtClean="0"/>
              <a:t>TurtleBot</a:t>
            </a:r>
            <a:r>
              <a:rPr lang="en-US" dirty="0" smtClean="0"/>
              <a:t>, generic robot arms and grippers</a:t>
            </a:r>
          </a:p>
          <a:p>
            <a:r>
              <a:rPr lang="en-US" dirty="0" smtClean="0"/>
              <a:t>Environments</a:t>
            </a:r>
          </a:p>
          <a:p>
            <a:pPr lvl="1"/>
            <a:r>
              <a:rPr lang="en-US" dirty="0" smtClean="0"/>
              <a:t>Access to many objects from simple shapes to terrain</a:t>
            </a:r>
          </a:p>
          <a:p>
            <a:r>
              <a:rPr lang="en-US" dirty="0" smtClean="0"/>
              <a:t>Programmatic Interfaces</a:t>
            </a:r>
          </a:p>
          <a:p>
            <a:pPr lvl="1"/>
            <a:r>
              <a:rPr lang="en-US" dirty="0" smtClean="0"/>
              <a:t>Support for ROS</a:t>
            </a:r>
          </a:p>
          <a:p>
            <a:pPr lvl="1"/>
            <a:r>
              <a:rPr lang="en-US" dirty="0" smtClean="0"/>
              <a:t>API for custom interfaces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ROS Services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808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1524000"/>
            <a:ext cx="5257801" cy="4408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Gazebo ROS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robot's </a:t>
            </a:r>
            <a:r>
              <a:rPr lang="en-US" dirty="0" smtClean="0"/>
              <a:t>model and description </a:t>
            </a:r>
            <a:r>
              <a:rPr lang="en-US" dirty="0" smtClean="0"/>
              <a:t>are located in </a:t>
            </a:r>
            <a:r>
              <a:rPr lang="en-US" dirty="0" smtClean="0"/>
              <a:t>a package named /</a:t>
            </a:r>
            <a:r>
              <a:rPr lang="en-US" dirty="0" err="1" smtClean="0"/>
              <a:t>MYROBOT_description</a:t>
            </a:r>
            <a:r>
              <a:rPr lang="en-US" dirty="0" smtClean="0"/>
              <a:t> 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world </a:t>
            </a:r>
            <a:r>
              <a:rPr lang="en-US" dirty="0" smtClean="0"/>
              <a:t>and </a:t>
            </a:r>
            <a:r>
              <a:rPr lang="en-US" dirty="0" smtClean="0"/>
              <a:t>launch files used with Gazebo is located in a </a:t>
            </a:r>
            <a:r>
              <a:rPr lang="en-US" dirty="0" smtClean="0"/>
              <a:t>package named /</a:t>
            </a:r>
            <a:r>
              <a:rPr lang="en-US" dirty="0" err="1" smtClean="0"/>
              <a:t>MYROBOT_gazebo</a:t>
            </a:r>
            <a:endParaRPr lang="en-US" dirty="0" smtClean="0"/>
          </a:p>
          <a:p>
            <a:r>
              <a:rPr lang="en-US" dirty="0" smtClean="0"/>
              <a:t>Replace </a:t>
            </a:r>
            <a:r>
              <a:rPr lang="en-US" dirty="0" smtClean="0"/>
              <a:t>MYROBOT with the name of your </a:t>
            </a:r>
            <a:r>
              <a:rPr lang="en-US" dirty="0" smtClean="0"/>
              <a:t>robot or something like “test” if you don’t have one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Gazebo ROS Package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package hierarchy </a:t>
            </a:r>
            <a:r>
              <a:rPr lang="en-US" dirty="0" smtClean="0"/>
              <a:t>should be as follows:</a:t>
            </a:r>
            <a:endParaRPr lang="he-IL" dirty="0"/>
          </a:p>
        </p:txBody>
      </p:sp>
      <p:pic>
        <p:nvPicPr>
          <p:cNvPr id="819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95600" y="1981200"/>
            <a:ext cx="3085103" cy="43434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Custom World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In </a:t>
            </a:r>
            <a:r>
              <a:rPr lang="en-US" dirty="0" smtClean="0"/>
              <a:t>the following tutorial </a:t>
            </a:r>
            <a:r>
              <a:rPr lang="en-US" dirty="0" smtClean="0"/>
              <a:t>we'll make an empty world with a ground, a sun, </a:t>
            </a:r>
            <a:r>
              <a:rPr lang="en-US" dirty="0" smtClean="0"/>
              <a:t>a </a:t>
            </a:r>
            <a:r>
              <a:rPr lang="en-US" dirty="0" smtClean="0"/>
              <a:t>gas </a:t>
            </a:r>
            <a:r>
              <a:rPr lang="en-US" dirty="0" smtClean="0"/>
              <a:t>station and an r2d2 robot</a:t>
            </a:r>
          </a:p>
          <a:p>
            <a:r>
              <a:rPr lang="en-US" dirty="0" smtClean="0"/>
              <a:t>Create </a:t>
            </a:r>
            <a:r>
              <a:rPr lang="en-US" dirty="0" smtClean="0"/>
              <a:t>ROS packages r2d2_gazebo and r2d2_description: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Within the r2d2_gazebo </a:t>
            </a:r>
            <a:r>
              <a:rPr lang="en-US" dirty="0" smtClean="0"/>
              <a:t>package, create a launch folder</a:t>
            </a:r>
          </a:p>
          <a:p>
            <a:r>
              <a:rPr lang="en-US" dirty="0" smtClean="0"/>
              <a:t>In </a:t>
            </a:r>
            <a:r>
              <a:rPr lang="en-US" dirty="0" smtClean="0"/>
              <a:t>the launch folder create a </a:t>
            </a:r>
            <a:r>
              <a:rPr lang="en-US" dirty="0" smtClean="0"/>
              <a:t>r2d2.launch </a:t>
            </a:r>
            <a:r>
              <a:rPr lang="en-US" dirty="0" smtClean="0"/>
              <a:t>file with the following </a:t>
            </a:r>
            <a:r>
              <a:rPr lang="en-US" dirty="0" smtClean="0"/>
              <a:t>contents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2000" y="3276600"/>
            <a:ext cx="7620000" cy="1015663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cd</a:t>
            </a:r>
            <a:r>
              <a:rPr lang="en-US" sz="2000" dirty="0" smtClean="0"/>
              <a:t> ~/</a:t>
            </a:r>
            <a:r>
              <a:rPr lang="en-US" sz="2000" dirty="0" err="1" smtClean="0"/>
              <a:t>catkin_ws</a:t>
            </a:r>
            <a:endParaRPr lang="en-US" sz="2000" dirty="0" smtClean="0"/>
          </a:p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catkin_create_pkg</a:t>
            </a:r>
            <a:r>
              <a:rPr lang="en-US" sz="2000" dirty="0" smtClean="0"/>
              <a:t> r2d2_gazebo</a:t>
            </a:r>
          </a:p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catkin_create_pkg</a:t>
            </a:r>
            <a:r>
              <a:rPr lang="en-US" sz="2000" dirty="0" smtClean="0"/>
              <a:t> r2d2_description</a:t>
            </a:r>
            <a:endParaRPr lang="en-US" sz="2000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r2d2.launch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685800" y="1447800"/>
            <a:ext cx="7620000" cy="2308324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dirty="0" smtClean="0"/>
              <a:t>&lt;launch&gt;</a:t>
            </a:r>
          </a:p>
          <a:p>
            <a:pPr marL="0" lvl="1"/>
            <a:r>
              <a:rPr lang="en-US" dirty="0" smtClean="0"/>
              <a:t>  &lt;!-- We resume the logic in </a:t>
            </a:r>
            <a:r>
              <a:rPr lang="en-US" dirty="0" err="1" smtClean="0"/>
              <a:t>empty_world.launch</a:t>
            </a:r>
            <a:r>
              <a:rPr lang="en-US" dirty="0" smtClean="0"/>
              <a:t>, changing only the name of the world to be launched --&gt;</a:t>
            </a:r>
          </a:p>
          <a:p>
            <a:pPr marL="0" lvl="1"/>
            <a:r>
              <a:rPr lang="en-US" dirty="0" smtClean="0"/>
              <a:t>  &lt;include file="$(find </a:t>
            </a:r>
            <a:r>
              <a:rPr lang="en-US" dirty="0" err="1" smtClean="0"/>
              <a:t>gazebo_ros</a:t>
            </a:r>
            <a:r>
              <a:rPr lang="en-US" dirty="0" smtClean="0"/>
              <a:t>)/launch/</a:t>
            </a:r>
            <a:r>
              <a:rPr lang="en-US" dirty="0" err="1" smtClean="0"/>
              <a:t>empty_world.launch</a:t>
            </a:r>
            <a:r>
              <a:rPr lang="en-US" dirty="0" smtClean="0"/>
              <a:t>"&gt;</a:t>
            </a:r>
          </a:p>
          <a:p>
            <a:pPr marL="0" lvl="1"/>
            <a:r>
              <a:rPr lang="en-US" dirty="0" smtClean="0"/>
              <a:t>    &lt;</a:t>
            </a:r>
            <a:r>
              <a:rPr lang="en-US" dirty="0" err="1" smtClean="0"/>
              <a:t>arg</a:t>
            </a:r>
            <a:r>
              <a:rPr lang="en-US" dirty="0" smtClean="0"/>
              <a:t> name="</a:t>
            </a:r>
            <a:r>
              <a:rPr lang="en-US" dirty="0" err="1" smtClean="0"/>
              <a:t>world_name</a:t>
            </a:r>
            <a:r>
              <a:rPr lang="en-US" dirty="0" smtClean="0"/>
              <a:t>" value="$(find r2d2_gazebo)/worlds/r2d2.world"/&gt;</a:t>
            </a:r>
          </a:p>
          <a:p>
            <a:pPr marL="0" lvl="1"/>
            <a:r>
              <a:rPr lang="en-US" dirty="0" smtClean="0"/>
              <a:t>    &lt;!-- more default parameters can be changed here --&gt;</a:t>
            </a:r>
          </a:p>
          <a:p>
            <a:pPr marL="0" lvl="1"/>
            <a:r>
              <a:rPr lang="en-US" dirty="0" smtClean="0"/>
              <a:t>  &lt;/include&gt;</a:t>
            </a:r>
          </a:p>
          <a:p>
            <a:pPr marL="0" lvl="1"/>
            <a:r>
              <a:rPr lang="en-US" dirty="0" smtClean="0"/>
              <a:t>&lt;/launch&gt;</a:t>
            </a:r>
            <a:endParaRPr lang="en-US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Custom World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Within the same package, create a worlds folder, and create a </a:t>
            </a:r>
            <a:r>
              <a:rPr lang="en-US" dirty="0" smtClean="0"/>
              <a:t>r2d2.world file </a:t>
            </a:r>
            <a:r>
              <a:rPr lang="en-US" dirty="0" smtClean="0"/>
              <a:t>with the </a:t>
            </a:r>
            <a:r>
              <a:rPr lang="en-US" dirty="0" smtClean="0"/>
              <a:t>following: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38200" y="2362200"/>
            <a:ext cx="7620000" cy="4031873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1600" dirty="0" smtClean="0"/>
              <a:t>&lt;?xml version="1.0" ?&gt;</a:t>
            </a:r>
          </a:p>
          <a:p>
            <a:pPr marL="0" lvl="1"/>
            <a:r>
              <a:rPr lang="en-US" sz="1600" dirty="0" smtClean="0"/>
              <a:t>&lt;</a:t>
            </a:r>
            <a:r>
              <a:rPr lang="en-US" sz="1600" dirty="0" err="1" smtClean="0"/>
              <a:t>sdf</a:t>
            </a:r>
            <a:r>
              <a:rPr lang="en-US" sz="1600" dirty="0" smtClean="0"/>
              <a:t> version="1.4"&gt;</a:t>
            </a:r>
          </a:p>
          <a:p>
            <a:pPr marL="0" lvl="1"/>
            <a:r>
              <a:rPr lang="en-US" sz="1600" dirty="0" smtClean="0"/>
              <a:t>  &lt;world name="default"&gt;</a:t>
            </a:r>
          </a:p>
          <a:p>
            <a:pPr marL="0" lvl="1"/>
            <a:r>
              <a:rPr lang="en-US" sz="1600" dirty="0" smtClean="0"/>
              <a:t>    &lt;include&gt;</a:t>
            </a:r>
          </a:p>
          <a:p>
            <a:pPr marL="0" lvl="1"/>
            <a:r>
              <a:rPr lang="en-US" sz="1600" dirty="0" smtClean="0"/>
              <a:t>      &lt;</a:t>
            </a:r>
            <a:r>
              <a:rPr lang="en-US" sz="1600" dirty="0" err="1" smtClean="0"/>
              <a:t>uri</a:t>
            </a:r>
            <a:r>
              <a:rPr lang="en-US" sz="1600" dirty="0" smtClean="0"/>
              <a:t>&gt;model://ground_plane&lt;/uri&gt;</a:t>
            </a:r>
          </a:p>
          <a:p>
            <a:pPr marL="0" lvl="1"/>
            <a:r>
              <a:rPr lang="en-US" sz="1600" dirty="0" smtClean="0"/>
              <a:t>    &lt;/include&gt;</a:t>
            </a:r>
          </a:p>
          <a:p>
            <a:pPr marL="0" lvl="1"/>
            <a:r>
              <a:rPr lang="en-US" sz="1600" dirty="0" smtClean="0"/>
              <a:t>    &lt;include&gt;</a:t>
            </a:r>
          </a:p>
          <a:p>
            <a:pPr marL="0" lvl="1"/>
            <a:r>
              <a:rPr lang="en-US" sz="1600" dirty="0" smtClean="0"/>
              <a:t>      &lt;</a:t>
            </a:r>
            <a:r>
              <a:rPr lang="en-US" sz="1600" dirty="0" err="1" smtClean="0"/>
              <a:t>uri</a:t>
            </a:r>
            <a:r>
              <a:rPr lang="en-US" sz="1600" dirty="0" smtClean="0"/>
              <a:t>&gt;model://sun&lt;/uri&gt;</a:t>
            </a:r>
          </a:p>
          <a:p>
            <a:pPr marL="0" lvl="1"/>
            <a:r>
              <a:rPr lang="en-US" sz="1600" dirty="0" smtClean="0"/>
              <a:t>    &lt;/include&gt;</a:t>
            </a:r>
          </a:p>
          <a:p>
            <a:pPr marL="0" lvl="1"/>
            <a:r>
              <a:rPr lang="en-US" sz="1600" dirty="0" smtClean="0"/>
              <a:t>    &lt;include&gt;</a:t>
            </a:r>
          </a:p>
          <a:p>
            <a:pPr marL="0" lvl="1"/>
            <a:r>
              <a:rPr lang="en-US" sz="1600" dirty="0" smtClean="0"/>
              <a:t>      &lt;</a:t>
            </a:r>
            <a:r>
              <a:rPr lang="en-US" sz="1600" dirty="0" err="1" smtClean="0"/>
              <a:t>uri</a:t>
            </a:r>
            <a:r>
              <a:rPr lang="en-US" sz="1600" dirty="0" smtClean="0"/>
              <a:t>&gt;model://gas_station&lt;/uri&gt;</a:t>
            </a:r>
          </a:p>
          <a:p>
            <a:pPr marL="0" lvl="1"/>
            <a:r>
              <a:rPr lang="en-US" sz="1600" dirty="0" smtClean="0"/>
              <a:t>      &lt;name&gt;</a:t>
            </a:r>
            <a:r>
              <a:rPr lang="en-US" sz="1600" dirty="0" err="1" smtClean="0"/>
              <a:t>gas_station</a:t>
            </a:r>
            <a:r>
              <a:rPr lang="en-US" sz="1600" dirty="0" smtClean="0"/>
              <a:t>&lt;/name&gt;</a:t>
            </a:r>
          </a:p>
          <a:p>
            <a:pPr marL="0" lvl="1"/>
            <a:r>
              <a:rPr lang="en-US" sz="1600" dirty="0" smtClean="0"/>
              <a:t>      &lt;pose&gt;-2.0 7.0 0 0 0 0&lt;/pose&gt;</a:t>
            </a:r>
          </a:p>
          <a:p>
            <a:pPr marL="0" lvl="1"/>
            <a:r>
              <a:rPr lang="en-US" sz="1600" dirty="0" smtClean="0"/>
              <a:t>    &lt;/include&gt;</a:t>
            </a:r>
          </a:p>
          <a:p>
            <a:pPr marL="0" lvl="1"/>
            <a:r>
              <a:rPr lang="en-US" sz="1600" dirty="0" smtClean="0"/>
              <a:t>  &lt;/world&gt;</a:t>
            </a:r>
          </a:p>
          <a:p>
            <a:pPr marL="0" lvl="1"/>
            <a:r>
              <a:rPr lang="en-US" sz="1600" dirty="0" smtClean="0"/>
              <a:t>&lt;/</a:t>
            </a:r>
            <a:r>
              <a:rPr lang="en-US" sz="1600" dirty="0" err="1" smtClean="0"/>
              <a:t>sdf</a:t>
            </a:r>
            <a:r>
              <a:rPr lang="en-US" sz="1600" dirty="0" smtClean="0"/>
              <a:t>&gt;</a:t>
            </a:r>
            <a:endParaRPr lang="en-US" sz="1600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Custom World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should now be able to launch your custom </a:t>
            </a:r>
            <a:r>
              <a:rPr lang="en-US" dirty="0" smtClean="0"/>
              <a:t>world </a:t>
            </a:r>
            <a:r>
              <a:rPr lang="en-US" dirty="0" smtClean="0"/>
              <a:t>into Gazebo using the following command: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2000" y="23622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roslaunch</a:t>
            </a:r>
            <a:r>
              <a:rPr lang="en-US" sz="2000" dirty="0" smtClean="0"/>
              <a:t> </a:t>
            </a:r>
            <a:r>
              <a:rPr lang="en-US" sz="2000" dirty="0" smtClean="0"/>
              <a:t>r2d2_gazebo r2d2.launch</a:t>
            </a:r>
            <a:endParaRPr lang="en-US" sz="2000" dirty="0" smtClean="0"/>
          </a:p>
        </p:txBody>
      </p:sp>
      <p:pic>
        <p:nvPicPr>
          <p:cNvPr id="839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2971800"/>
            <a:ext cx="6477000" cy="3542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Spawn </a:t>
            </a:r>
            <a:r>
              <a:rPr lang="en-US" dirty="0" smtClean="0"/>
              <a:t>URDF Robots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Within the </a:t>
            </a:r>
            <a:r>
              <a:rPr lang="en-US" dirty="0" smtClean="0"/>
              <a:t>r2d2_description </a:t>
            </a:r>
            <a:r>
              <a:rPr lang="en-US" dirty="0" smtClean="0"/>
              <a:t>package, create a </a:t>
            </a:r>
            <a:r>
              <a:rPr lang="en-US" dirty="0" err="1" smtClean="0"/>
              <a:t>urdf</a:t>
            </a:r>
            <a:r>
              <a:rPr lang="en-US" dirty="0" smtClean="0"/>
              <a:t> folder, and </a:t>
            </a:r>
            <a:r>
              <a:rPr lang="en-US" dirty="0" smtClean="0"/>
              <a:t>copy 07-physics.urdf from the </a:t>
            </a:r>
            <a:r>
              <a:rPr lang="en-US" dirty="0" err="1" smtClean="0"/>
              <a:t>urdf_tutorial</a:t>
            </a:r>
            <a:r>
              <a:rPr lang="en-US" dirty="0" smtClean="0"/>
              <a:t> package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62000" y="2971800"/>
            <a:ext cx="7620000" cy="40011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smtClean="0"/>
              <a:t>cp 07-physics.urdf ~/</a:t>
            </a:r>
            <a:r>
              <a:rPr lang="en-US" sz="2000" dirty="0" err="1" smtClean="0"/>
              <a:t>catkin_ws</a:t>
            </a:r>
            <a:r>
              <a:rPr lang="en-US" sz="2000" dirty="0" smtClean="0"/>
              <a:t>/</a:t>
            </a:r>
            <a:r>
              <a:rPr lang="en-US" sz="2000" dirty="0" err="1" smtClean="0"/>
              <a:t>src</a:t>
            </a:r>
            <a:r>
              <a:rPr lang="en-US" sz="2000" dirty="0" smtClean="0"/>
              <a:t>/r2d2_description/</a:t>
            </a:r>
            <a:r>
              <a:rPr lang="en-US" sz="2000" dirty="0" err="1" smtClean="0"/>
              <a:t>urdf</a:t>
            </a:r>
            <a:r>
              <a:rPr lang="en-US" sz="2000" dirty="0" smtClean="0"/>
              <a:t>/r2d2.urdf</a:t>
            </a:r>
            <a:endParaRPr lang="en-US" sz="2000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Spawn </a:t>
            </a:r>
            <a:r>
              <a:rPr lang="en-US" dirty="0" smtClean="0"/>
              <a:t>URDF Robots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 are two ways to launch your URDF-based robot into Gazebo using </a:t>
            </a:r>
            <a:r>
              <a:rPr lang="en-US" dirty="0" err="1" smtClean="0"/>
              <a:t>roslaunch</a:t>
            </a:r>
            <a:r>
              <a:rPr lang="en-US" dirty="0" smtClean="0"/>
              <a:t>:</a:t>
            </a:r>
          </a:p>
          <a:p>
            <a:pPr lvl="1"/>
            <a:r>
              <a:rPr lang="en-US" b="1" dirty="0" smtClean="0"/>
              <a:t>ROS Service Call Spawn Method</a:t>
            </a:r>
            <a:r>
              <a:rPr lang="en-US" dirty="0" smtClean="0"/>
              <a:t> </a:t>
            </a:r>
            <a:r>
              <a:rPr lang="en-US" dirty="0" smtClean="0"/>
              <a:t>- Keeps your robot’s model separate from the .world file, but </a:t>
            </a:r>
            <a:r>
              <a:rPr lang="en-US" dirty="0" smtClean="0"/>
              <a:t>also requires you to make a ROS service call using a </a:t>
            </a:r>
            <a:r>
              <a:rPr lang="en-US" dirty="0" smtClean="0"/>
              <a:t>small </a:t>
            </a:r>
            <a:r>
              <a:rPr lang="en-US" dirty="0" smtClean="0"/>
              <a:t>script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This is the recommended method</a:t>
            </a:r>
          </a:p>
          <a:p>
            <a:pPr lvl="1"/>
            <a:r>
              <a:rPr lang="en-US" b="1" dirty="0" smtClean="0"/>
              <a:t>Model </a:t>
            </a:r>
            <a:r>
              <a:rPr lang="en-US" b="1" dirty="0" smtClean="0"/>
              <a:t>Database Method</a:t>
            </a:r>
            <a:r>
              <a:rPr lang="en-US" dirty="0" smtClean="0"/>
              <a:t>  - </a:t>
            </a:r>
            <a:r>
              <a:rPr lang="en-US" dirty="0" smtClean="0"/>
              <a:t> Allows you </a:t>
            </a:r>
            <a:r>
              <a:rPr lang="en-US" dirty="0" smtClean="0"/>
              <a:t>to include your robot within the .world file, which seems cleaner and more convenient but requires you to add your robot to the Gazebo model database by setting an environment variable.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Spawn URDF Robots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use a </a:t>
            </a:r>
            <a:r>
              <a:rPr lang="en-US" b="1" dirty="0" err="1" smtClean="0"/>
              <a:t>spawn_model</a:t>
            </a:r>
            <a:r>
              <a:rPr lang="en-US" dirty="0" smtClean="0"/>
              <a:t> </a:t>
            </a:r>
            <a:r>
              <a:rPr lang="en-US" dirty="0" smtClean="0"/>
              <a:t>located at the </a:t>
            </a:r>
            <a:r>
              <a:rPr lang="en-US" dirty="0" err="1" smtClean="0"/>
              <a:t>gazebo_ros</a:t>
            </a:r>
            <a:r>
              <a:rPr lang="en-US" dirty="0" smtClean="0"/>
              <a:t> package to make </a:t>
            </a:r>
            <a:r>
              <a:rPr lang="en-US" dirty="0" smtClean="0"/>
              <a:t>a service call request to the </a:t>
            </a:r>
            <a:r>
              <a:rPr lang="en-US" dirty="0" smtClean="0"/>
              <a:t>gazebo</a:t>
            </a:r>
            <a:r>
              <a:rPr lang="en-US" dirty="0" smtClean="0"/>
              <a:t> ROS node </a:t>
            </a:r>
            <a:r>
              <a:rPr lang="en-US" dirty="0" smtClean="0"/>
              <a:t>to </a:t>
            </a:r>
            <a:r>
              <a:rPr lang="en-US" dirty="0" smtClean="0"/>
              <a:t>add a custom URDF into Gazebo.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 smtClean="0"/>
              <a:t>can use this script in the following way: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34291" y="4024745"/>
            <a:ext cx="7620000" cy="707886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2000" dirty="0" smtClean="0"/>
              <a:t>$ </a:t>
            </a:r>
            <a:r>
              <a:rPr lang="en-US" sz="2000" dirty="0" err="1" smtClean="0"/>
              <a:t>rosrun</a:t>
            </a:r>
            <a:r>
              <a:rPr lang="en-US" sz="2000" dirty="0" smtClean="0"/>
              <a:t> </a:t>
            </a:r>
            <a:r>
              <a:rPr lang="en-US" sz="2000" dirty="0" err="1" smtClean="0"/>
              <a:t>gazebo_ros</a:t>
            </a:r>
            <a:r>
              <a:rPr lang="en-US" sz="2000" dirty="0" smtClean="0"/>
              <a:t> </a:t>
            </a:r>
            <a:r>
              <a:rPr lang="en-US" sz="2000" dirty="0" err="1" smtClean="0"/>
              <a:t>spawn_model</a:t>
            </a:r>
            <a:r>
              <a:rPr lang="en-US" sz="2000" dirty="0" smtClean="0"/>
              <a:t> -file `</a:t>
            </a:r>
            <a:r>
              <a:rPr lang="en-US" sz="2000" dirty="0" err="1" smtClean="0"/>
              <a:t>rospack</a:t>
            </a:r>
            <a:r>
              <a:rPr lang="en-US" sz="2000" dirty="0" smtClean="0"/>
              <a:t> find </a:t>
            </a:r>
            <a:r>
              <a:rPr lang="en-US" sz="2000" dirty="0" smtClean="0"/>
              <a:t>r2d2_description</a:t>
            </a:r>
            <a:r>
              <a:rPr lang="en-US" sz="2000" dirty="0" smtClean="0"/>
              <a:t>`/</a:t>
            </a:r>
            <a:r>
              <a:rPr lang="en-US" sz="2000" dirty="0" err="1" smtClean="0"/>
              <a:t>urdf</a:t>
            </a:r>
            <a:r>
              <a:rPr lang="en-US" sz="2000" dirty="0" smtClean="0"/>
              <a:t>/r2d2.urdf </a:t>
            </a:r>
            <a:r>
              <a:rPr lang="en-US" sz="2000" dirty="0" smtClean="0"/>
              <a:t>-</a:t>
            </a:r>
            <a:r>
              <a:rPr lang="en-US" sz="2000" dirty="0" err="1" smtClean="0"/>
              <a:t>urdf</a:t>
            </a:r>
            <a:r>
              <a:rPr lang="en-US" sz="2000" dirty="0" smtClean="0"/>
              <a:t> -x 0 -y 0 -z </a:t>
            </a:r>
            <a:r>
              <a:rPr lang="en-US" sz="2000" dirty="0" smtClean="0"/>
              <a:t>1 </a:t>
            </a:r>
            <a:r>
              <a:rPr lang="en-US" sz="2000" dirty="0" smtClean="0"/>
              <a:t>-model </a:t>
            </a:r>
            <a:r>
              <a:rPr lang="en-US" sz="2000" dirty="0" smtClean="0"/>
              <a:t>r2d2</a:t>
            </a:r>
            <a:endParaRPr lang="en-US" sz="2000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Illustrations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smtClean="0">
                <a:hlinkClick r:id="rId2"/>
              </a:rPr>
              <a:t>PR2 in gazebo opening </a:t>
            </a:r>
            <a:r>
              <a:rPr lang="nl-NL" dirty="0" smtClean="0">
                <a:hlinkClick r:id="rId2"/>
              </a:rPr>
              <a:t>door</a:t>
            </a:r>
            <a:endParaRPr lang="nl-NL" dirty="0" smtClean="0"/>
          </a:p>
          <a:p>
            <a:r>
              <a:rPr lang="en-US" dirty="0" err="1" smtClean="0">
                <a:hlinkClick r:id="rId3"/>
              </a:rPr>
              <a:t>Nao</a:t>
            </a:r>
            <a:r>
              <a:rPr lang="en-US" dirty="0" smtClean="0">
                <a:hlinkClick r:id="rId3"/>
              </a:rPr>
              <a:t> waking in Gazebo</a:t>
            </a:r>
            <a:r>
              <a:rPr lang="nl-NL" dirty="0" smtClean="0"/>
              <a:t> 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Spawn URDF Robots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(C)2013 </a:t>
            </a:r>
            <a:r>
              <a:rPr lang="en-US" dirty="0" err="1" smtClean="0"/>
              <a:t>Roi</a:t>
            </a:r>
            <a:r>
              <a:rPr lang="en-US" dirty="0" smtClean="0"/>
              <a:t> </a:t>
            </a:r>
            <a:r>
              <a:rPr lang="en-US" dirty="0" err="1" smtClean="0"/>
              <a:t>Yehoshua</a:t>
            </a:r>
            <a:endParaRPr lang="en-US" dirty="0"/>
          </a:p>
        </p:txBody>
      </p:sp>
      <p:pic>
        <p:nvPicPr>
          <p:cNvPr id="829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524000"/>
            <a:ext cx="8077200" cy="4417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Spawn URDF Robots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 integrate this directly into a ROS launch file, reopen the </a:t>
            </a:r>
            <a:r>
              <a:rPr lang="en-US" dirty="0" smtClean="0"/>
              <a:t>file r2d2_gazebo/launch/r2d2.launch and add </a:t>
            </a:r>
            <a:r>
              <a:rPr lang="en-US" dirty="0" smtClean="0"/>
              <a:t>the following before the &lt;/launch&gt; </a:t>
            </a:r>
            <a:r>
              <a:rPr lang="en-US" dirty="0" smtClean="0"/>
              <a:t>tag: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Launching this file, you should see the same results as when using </a:t>
            </a:r>
            <a:r>
              <a:rPr lang="en-US" dirty="0" err="1" smtClean="0"/>
              <a:t>rosrun</a:t>
            </a:r>
            <a:r>
              <a:rPr lang="en-US" dirty="0" smtClean="0"/>
              <a:t>.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2000" y="2971800"/>
            <a:ext cx="7620000" cy="923330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dirty="0" smtClean="0"/>
              <a:t>&lt;!-- Spawn a robot into Gazebo --&gt;</a:t>
            </a:r>
          </a:p>
          <a:p>
            <a:pPr marL="0" lvl="1"/>
            <a:r>
              <a:rPr lang="en-US" dirty="0" smtClean="0"/>
              <a:t>&lt;</a:t>
            </a:r>
            <a:r>
              <a:rPr lang="en-US" dirty="0" smtClean="0"/>
              <a:t>node name="</a:t>
            </a:r>
            <a:r>
              <a:rPr lang="en-US" dirty="0" err="1" smtClean="0"/>
              <a:t>spawn_urdf</a:t>
            </a:r>
            <a:r>
              <a:rPr lang="en-US" dirty="0" smtClean="0"/>
              <a:t>" </a:t>
            </a:r>
            <a:r>
              <a:rPr lang="en-US" dirty="0" err="1" smtClean="0"/>
              <a:t>pkg</a:t>
            </a:r>
            <a:r>
              <a:rPr lang="en-US" dirty="0" smtClean="0"/>
              <a:t>="</a:t>
            </a:r>
            <a:r>
              <a:rPr lang="en-US" dirty="0" err="1" smtClean="0"/>
              <a:t>gazebo_ros</a:t>
            </a:r>
            <a:r>
              <a:rPr lang="en-US" dirty="0" smtClean="0"/>
              <a:t>" type="</a:t>
            </a:r>
            <a:r>
              <a:rPr lang="en-US" dirty="0" err="1" smtClean="0"/>
              <a:t>spawn_model</a:t>
            </a:r>
            <a:r>
              <a:rPr lang="en-US" dirty="0" smtClean="0"/>
              <a:t>" </a:t>
            </a:r>
            <a:r>
              <a:rPr lang="en-US" dirty="0" err="1" smtClean="0"/>
              <a:t>args</a:t>
            </a:r>
            <a:r>
              <a:rPr lang="en-US" dirty="0" smtClean="0"/>
              <a:t>="-file $(find r2d2_description)/</a:t>
            </a:r>
            <a:r>
              <a:rPr lang="en-US" dirty="0" err="1" smtClean="0"/>
              <a:t>urdf</a:t>
            </a:r>
            <a:r>
              <a:rPr lang="en-US" dirty="0" smtClean="0"/>
              <a:t>/r2d2.urdf -</a:t>
            </a:r>
            <a:r>
              <a:rPr lang="en-US" dirty="0" err="1" smtClean="0"/>
              <a:t>urdf</a:t>
            </a:r>
            <a:r>
              <a:rPr lang="en-US" dirty="0" smtClean="0"/>
              <a:t> -z 1 -model r2d2" /&gt;</a:t>
            </a:r>
            <a:endParaRPr lang="en-US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XACRO Example with PR2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your URDF is not in XML format but rather in XACRO format, you can make a similar modification to your launch file.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 smtClean="0"/>
              <a:t>can </a:t>
            </a:r>
            <a:r>
              <a:rPr lang="en-US" dirty="0" smtClean="0"/>
              <a:t>spawn a PR2 robot by adding the following to the launch file: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62000" y="4038600"/>
            <a:ext cx="7620000" cy="2031325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dirty="0" smtClean="0"/>
              <a:t> &lt;!-- Convert an </a:t>
            </a:r>
            <a:r>
              <a:rPr lang="en-US" dirty="0" err="1" smtClean="0"/>
              <a:t>xacro</a:t>
            </a:r>
            <a:r>
              <a:rPr lang="en-US" dirty="0" smtClean="0"/>
              <a:t> and put on parameter server --&gt;</a:t>
            </a:r>
          </a:p>
          <a:p>
            <a:pPr marL="0" lvl="1"/>
            <a:r>
              <a:rPr lang="en-US" dirty="0" smtClean="0"/>
              <a:t>   &lt;</a:t>
            </a:r>
            <a:r>
              <a:rPr lang="en-US" dirty="0" err="1" smtClean="0"/>
              <a:t>param</a:t>
            </a:r>
            <a:r>
              <a:rPr lang="en-US" dirty="0" smtClean="0"/>
              <a:t> name="</a:t>
            </a:r>
            <a:r>
              <a:rPr lang="en-US" dirty="0" err="1" smtClean="0"/>
              <a:t>robot_description</a:t>
            </a:r>
            <a:r>
              <a:rPr lang="en-US" dirty="0" smtClean="0"/>
              <a:t>" command="$(find </a:t>
            </a:r>
            <a:r>
              <a:rPr lang="en-US" dirty="0" err="1" smtClean="0"/>
              <a:t>xacro</a:t>
            </a:r>
            <a:r>
              <a:rPr lang="en-US" dirty="0" smtClean="0"/>
              <a:t>)/xacro.py $(find pr2_description)/robots/pr2.urdf.xacro" /&gt;</a:t>
            </a:r>
          </a:p>
          <a:p>
            <a:pPr marL="0" lvl="1"/>
            <a:endParaRPr lang="en-US" dirty="0" smtClean="0"/>
          </a:p>
          <a:p>
            <a:pPr marL="0" lvl="1"/>
            <a:r>
              <a:rPr lang="en-US" dirty="0" smtClean="0"/>
              <a:t>   &lt;!-- Spawn </a:t>
            </a:r>
            <a:r>
              <a:rPr lang="en-US" dirty="0" smtClean="0"/>
              <a:t>a PR2 </a:t>
            </a:r>
            <a:r>
              <a:rPr lang="en-US" dirty="0" smtClean="0"/>
              <a:t>robot into Gazebo --&gt;</a:t>
            </a:r>
          </a:p>
          <a:p>
            <a:pPr marL="0" lvl="1"/>
            <a:r>
              <a:rPr lang="en-US" dirty="0" smtClean="0"/>
              <a:t>   &lt;node name="spawn_pr2_urdf" </a:t>
            </a:r>
            <a:r>
              <a:rPr lang="en-US" dirty="0" err="1" smtClean="0"/>
              <a:t>pkg</a:t>
            </a:r>
            <a:r>
              <a:rPr lang="en-US" dirty="0" smtClean="0"/>
              <a:t>="</a:t>
            </a:r>
            <a:r>
              <a:rPr lang="en-US" dirty="0" err="1" smtClean="0"/>
              <a:t>gazebo_ros</a:t>
            </a:r>
            <a:r>
              <a:rPr lang="en-US" dirty="0" smtClean="0"/>
              <a:t>" type="</a:t>
            </a:r>
            <a:r>
              <a:rPr lang="en-US" dirty="0" err="1" smtClean="0"/>
              <a:t>spawn_model</a:t>
            </a:r>
            <a:r>
              <a:rPr lang="en-US" dirty="0" smtClean="0"/>
              <a:t>" </a:t>
            </a:r>
            <a:r>
              <a:rPr lang="en-US" dirty="0" err="1" smtClean="0"/>
              <a:t>args</a:t>
            </a:r>
            <a:r>
              <a:rPr lang="en-US" dirty="0" smtClean="0"/>
              <a:t>="-</a:t>
            </a:r>
            <a:r>
              <a:rPr lang="en-US" dirty="0" err="1" smtClean="0"/>
              <a:t>param</a:t>
            </a:r>
            <a:r>
              <a:rPr lang="en-US" dirty="0" smtClean="0"/>
              <a:t> </a:t>
            </a:r>
            <a:r>
              <a:rPr lang="en-US" dirty="0" err="1" smtClean="0"/>
              <a:t>robot_description</a:t>
            </a:r>
            <a:r>
              <a:rPr lang="en-US" dirty="0" smtClean="0"/>
              <a:t> -</a:t>
            </a:r>
            <a:r>
              <a:rPr lang="en-US" dirty="0" err="1" smtClean="0"/>
              <a:t>urdf</a:t>
            </a:r>
            <a:r>
              <a:rPr lang="en-US" dirty="0" smtClean="0"/>
              <a:t> -x 2 -model pr2" /&gt;</a:t>
            </a:r>
            <a:endParaRPr lang="en-US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XACRO Example with PR2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849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1676400"/>
            <a:ext cx="7848600" cy="42926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URDF </a:t>
            </a:r>
            <a:r>
              <a:rPr lang="en-US" dirty="0" smtClean="0"/>
              <a:t>In </a:t>
            </a:r>
            <a:r>
              <a:rPr lang="en-US" dirty="0" smtClean="0"/>
              <a:t>Gazebo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 use a URDF file in Gazebo, some additional simulation-specific tags must be added to work properly with Gazebo. </a:t>
            </a:r>
            <a:endParaRPr lang="en-US" dirty="0" smtClean="0"/>
          </a:p>
          <a:p>
            <a:r>
              <a:rPr lang="en-US" dirty="0" smtClean="0"/>
              <a:t>Adding these tags saves you </a:t>
            </a:r>
            <a:r>
              <a:rPr lang="en-US" dirty="0" smtClean="0"/>
              <a:t>from having to create a separate SDF file from scratch and duplicating description formats</a:t>
            </a:r>
            <a:endParaRPr lang="en-US" dirty="0" smtClean="0"/>
          </a:p>
          <a:p>
            <a:r>
              <a:rPr lang="en-US" dirty="0" smtClean="0"/>
              <a:t>Under </a:t>
            </a:r>
            <a:r>
              <a:rPr lang="en-US" dirty="0" smtClean="0"/>
              <a:t>the hood, Gazebo </a:t>
            </a:r>
            <a:r>
              <a:rPr lang="en-US" dirty="0" smtClean="0"/>
              <a:t>converts </a:t>
            </a:r>
            <a:r>
              <a:rPr lang="en-US" dirty="0" smtClean="0"/>
              <a:t>the URDF to SDF automatically.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URDF </a:t>
            </a:r>
            <a:r>
              <a:rPr lang="en-US" dirty="0" smtClean="0"/>
              <a:t>In </a:t>
            </a:r>
            <a:r>
              <a:rPr lang="en-US" dirty="0" smtClean="0"/>
              <a:t>Gazebo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Required</a:t>
            </a:r>
          </a:p>
          <a:p>
            <a:pPr lvl="1"/>
            <a:r>
              <a:rPr lang="en-US" dirty="0" smtClean="0"/>
              <a:t>An &lt;inertia&gt; element within each &lt;link&gt; element must be properly specified and configured.</a:t>
            </a:r>
          </a:p>
          <a:p>
            <a:r>
              <a:rPr lang="en-US" b="1" dirty="0" smtClean="0"/>
              <a:t>Optional</a:t>
            </a:r>
          </a:p>
          <a:p>
            <a:pPr lvl="1"/>
            <a:r>
              <a:rPr lang="en-US" dirty="0" smtClean="0"/>
              <a:t>Add a &lt;gazebo&gt; element for every &lt;link&gt;</a:t>
            </a:r>
          </a:p>
          <a:p>
            <a:pPr lvl="2"/>
            <a:r>
              <a:rPr lang="en-US" dirty="0" smtClean="0"/>
              <a:t>Convert visual colors to Gazebo format</a:t>
            </a:r>
          </a:p>
          <a:p>
            <a:pPr lvl="2"/>
            <a:r>
              <a:rPr lang="en-US" dirty="0" smtClean="0"/>
              <a:t>Convert </a:t>
            </a:r>
            <a:r>
              <a:rPr lang="en-US" dirty="0" err="1" smtClean="0"/>
              <a:t>stl</a:t>
            </a:r>
            <a:r>
              <a:rPr lang="en-US" dirty="0" smtClean="0"/>
              <a:t> files to </a:t>
            </a:r>
            <a:r>
              <a:rPr lang="en-US" dirty="0" err="1" smtClean="0"/>
              <a:t>dae</a:t>
            </a:r>
            <a:r>
              <a:rPr lang="en-US" dirty="0" smtClean="0"/>
              <a:t> files for better textures</a:t>
            </a:r>
          </a:p>
          <a:p>
            <a:pPr lvl="2"/>
            <a:r>
              <a:rPr lang="en-US" dirty="0" smtClean="0"/>
              <a:t>Add sensor </a:t>
            </a:r>
            <a:r>
              <a:rPr lang="en-US" dirty="0" err="1" smtClean="0"/>
              <a:t>plugins</a:t>
            </a:r>
            <a:endParaRPr lang="en-US" dirty="0" smtClean="0"/>
          </a:p>
          <a:p>
            <a:pPr lvl="1"/>
            <a:r>
              <a:rPr lang="en-US" dirty="0" smtClean="0"/>
              <a:t>Add a &lt;gazebo&gt; element for every &lt;joint&gt;</a:t>
            </a:r>
          </a:p>
          <a:p>
            <a:pPr lvl="2"/>
            <a:r>
              <a:rPr lang="en-US" dirty="0" smtClean="0"/>
              <a:t>Set proper damping dynamics</a:t>
            </a:r>
          </a:p>
          <a:p>
            <a:pPr lvl="2"/>
            <a:r>
              <a:rPr lang="en-US" dirty="0" smtClean="0"/>
              <a:t>Add actuator control </a:t>
            </a:r>
            <a:r>
              <a:rPr lang="en-US" dirty="0" err="1" smtClean="0"/>
              <a:t>plugins</a:t>
            </a:r>
            <a:endParaRPr lang="en-US" dirty="0" smtClean="0"/>
          </a:p>
          <a:p>
            <a:pPr lvl="1"/>
            <a:r>
              <a:rPr lang="en-US" dirty="0" smtClean="0"/>
              <a:t>Add a &lt;gazebo&gt; element for the &lt;robot&gt; element</a:t>
            </a:r>
          </a:p>
          <a:p>
            <a:pPr lvl="1"/>
            <a:r>
              <a:rPr lang="en-US" dirty="0" smtClean="0"/>
              <a:t>Add a &lt;link name="world"/&gt; link if the robot should be rigidly attached to the world/</a:t>
            </a:r>
            <a:r>
              <a:rPr lang="en-US" dirty="0" err="1" smtClean="0"/>
              <a:t>base_link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&lt;gazebo&gt; Element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&lt;gazebo&gt; element is an extension to the URDF used for specifying additional properties needed for simulation purposes in Gazebo</a:t>
            </a:r>
            <a:r>
              <a:rPr lang="en-US" dirty="0" smtClean="0"/>
              <a:t>.</a:t>
            </a:r>
          </a:p>
          <a:p>
            <a:r>
              <a:rPr lang="en-US" dirty="0" smtClean="0"/>
              <a:t>It </a:t>
            </a:r>
            <a:r>
              <a:rPr lang="en-US" dirty="0" smtClean="0"/>
              <a:t>allows you to specify the properties found in the SDF format that are not by default in the URDF format. </a:t>
            </a:r>
            <a:endParaRPr lang="en-US" dirty="0" smtClean="0"/>
          </a:p>
          <a:p>
            <a:r>
              <a:rPr lang="en-US" dirty="0" smtClean="0"/>
              <a:t>None </a:t>
            </a:r>
            <a:r>
              <a:rPr lang="en-US" dirty="0" smtClean="0"/>
              <a:t>of the elements within a &lt;gazebo&gt; element are required because default values will be automatically included. </a:t>
            </a:r>
            <a:endParaRPr lang="en-US" dirty="0" smtClean="0"/>
          </a:p>
          <a:p>
            <a:r>
              <a:rPr lang="en-US" dirty="0" smtClean="0"/>
              <a:t>There </a:t>
            </a:r>
            <a:r>
              <a:rPr lang="en-US" dirty="0" smtClean="0"/>
              <a:t>are </a:t>
            </a:r>
            <a:r>
              <a:rPr lang="en-US" dirty="0" smtClean="0"/>
              <a:t>3 types </a:t>
            </a:r>
            <a:r>
              <a:rPr lang="en-US" dirty="0" smtClean="0"/>
              <a:t>of &lt;gazebo&gt; elements - </a:t>
            </a:r>
            <a:r>
              <a:rPr lang="en-US" dirty="0" smtClean="0"/>
              <a:t>for </a:t>
            </a:r>
            <a:r>
              <a:rPr lang="en-US" dirty="0" smtClean="0"/>
              <a:t>the &lt;robot</a:t>
            </a:r>
            <a:r>
              <a:rPr lang="en-US" dirty="0" smtClean="0"/>
              <a:t>&gt;, &lt;</a:t>
            </a:r>
            <a:r>
              <a:rPr lang="en-US" dirty="0" smtClean="0"/>
              <a:t>link&gt; tags, and </a:t>
            </a:r>
            <a:r>
              <a:rPr lang="en-US" dirty="0" smtClean="0"/>
              <a:t>&lt;</a:t>
            </a:r>
            <a:r>
              <a:rPr lang="en-US" dirty="0" smtClean="0"/>
              <a:t>joint&gt; tags. 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&lt;gazebo&gt; element for &lt;robot&gt; tag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can add a &lt;gazebo&gt; element for the &lt;robot&gt; tag with the attribute </a:t>
            </a:r>
            <a:r>
              <a:rPr lang="en-US" b="1" dirty="0" smtClean="0"/>
              <a:t>static</a:t>
            </a:r>
            <a:endParaRPr lang="en-US" b="1" dirty="0" smtClean="0"/>
          </a:p>
          <a:p>
            <a:r>
              <a:rPr lang="en-US" dirty="0" smtClean="0"/>
              <a:t>If set to true, the model is immovable. Otherwise the model is simulated in the dynamics engine</a:t>
            </a:r>
            <a:r>
              <a:rPr lang="en-US" dirty="0" smtClean="0"/>
              <a:t>.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sz="3200" dirty="0" smtClean="0"/>
              <a:t>All objects which are not meant to move should be marked as static, which is a performance enhancement.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&lt;visual&gt; and &lt;collision&gt; tags </a:t>
            </a:r>
            <a:r>
              <a:rPr lang="en-US" dirty="0" smtClean="0"/>
              <a:t>work essentially the same in Gazebo as in </a:t>
            </a:r>
            <a:r>
              <a:rPr lang="en-US" dirty="0" err="1" smtClean="0"/>
              <a:t>Rviz</a:t>
            </a:r>
            <a:r>
              <a:rPr lang="en-US" dirty="0" smtClean="0"/>
              <a:t>. </a:t>
            </a:r>
            <a:endParaRPr lang="en-US" dirty="0" smtClean="0"/>
          </a:p>
          <a:p>
            <a:r>
              <a:rPr lang="en-US" dirty="0" smtClean="0"/>
              <a:t>It’s </a:t>
            </a:r>
            <a:r>
              <a:rPr lang="en-US" dirty="0" smtClean="0"/>
              <a:t>important that you specify both though, because unlike some ROS applications, Gazebo will not use your &lt;visual&gt; elements as &lt;collision&gt; elements if you do not explicitly specify a &lt;collision&gt; element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Instead</a:t>
            </a:r>
            <a:r>
              <a:rPr lang="en-US" dirty="0" smtClean="0"/>
              <a:t>, Gazebo will treat your link as "invisible" to laser scanners and collision checking.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dirty="0" smtClean="0"/>
              <a:t>standard URDF can specify colors </a:t>
            </a:r>
            <a:r>
              <a:rPr lang="en-US" dirty="0" smtClean="0"/>
              <a:t>in the link: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This method </a:t>
            </a:r>
            <a:r>
              <a:rPr lang="en-US" dirty="0" smtClean="0"/>
              <a:t>of specifying link colors does not work in </a:t>
            </a:r>
            <a:r>
              <a:rPr lang="en-US" dirty="0" smtClean="0"/>
              <a:t>Gazebo. </a:t>
            </a:r>
            <a:r>
              <a:rPr lang="en-US" dirty="0" smtClean="0"/>
              <a:t>Instead, a Gazebo material tag must be specified for each link, such as: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219200" y="1752600"/>
            <a:ext cx="6477000" cy="1815882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1600" dirty="0" smtClean="0"/>
              <a:t>&lt;link name="</a:t>
            </a:r>
            <a:r>
              <a:rPr lang="en-US" sz="1600" dirty="0" err="1" smtClean="0"/>
              <a:t>base_link</a:t>
            </a:r>
            <a:r>
              <a:rPr lang="en-US" sz="1600" dirty="0" smtClean="0"/>
              <a:t>"&gt;</a:t>
            </a:r>
          </a:p>
          <a:p>
            <a:pPr marL="0" lvl="1"/>
            <a:r>
              <a:rPr lang="en-US" sz="1600" dirty="0" smtClean="0"/>
              <a:t>    &lt;visual&gt;</a:t>
            </a:r>
          </a:p>
          <a:p>
            <a:pPr marL="0" lvl="1"/>
            <a:r>
              <a:rPr lang="en-US" sz="1600" dirty="0" smtClean="0"/>
              <a:t> </a:t>
            </a:r>
            <a:r>
              <a:rPr lang="en-US" sz="1600" dirty="0" smtClean="0"/>
              <a:t>      &lt;material name="blue"&gt;</a:t>
            </a:r>
          </a:p>
          <a:p>
            <a:pPr marL="0" lvl="1"/>
            <a:r>
              <a:rPr lang="en-US" sz="1600" dirty="0" smtClean="0"/>
              <a:t>          &lt;color </a:t>
            </a:r>
            <a:r>
              <a:rPr lang="en-US" sz="1600" dirty="0" err="1" smtClean="0"/>
              <a:t>rgba</a:t>
            </a:r>
            <a:r>
              <a:rPr lang="en-US" sz="1600" dirty="0" smtClean="0"/>
              <a:t>="0 0 .8 1"/&gt;</a:t>
            </a:r>
          </a:p>
          <a:p>
            <a:pPr marL="0" lvl="1"/>
            <a:r>
              <a:rPr lang="en-US" sz="1600" dirty="0" smtClean="0"/>
              <a:t>      &lt;/material&gt;</a:t>
            </a:r>
          </a:p>
          <a:p>
            <a:pPr marL="0" lvl="1"/>
            <a:r>
              <a:rPr lang="en-US" sz="1600" dirty="0" smtClean="0"/>
              <a:t>    &lt;/visual&gt;</a:t>
            </a:r>
          </a:p>
          <a:p>
            <a:pPr marL="0" lvl="1"/>
            <a:r>
              <a:rPr lang="en-US" sz="1600" dirty="0" smtClean="0"/>
              <a:t>&lt;/link&gt;</a:t>
            </a:r>
            <a:endParaRPr lang="en-US" sz="1600" dirty="0" smtClean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219200" y="5181600"/>
            <a:ext cx="6629400" cy="830997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pt-BR" sz="1600" dirty="0" smtClean="0"/>
              <a:t>&lt;gazebo reference="base_link"&gt;</a:t>
            </a:r>
          </a:p>
          <a:p>
            <a:pPr marL="0" lvl="1"/>
            <a:r>
              <a:rPr lang="pt-BR" sz="1600" dirty="0" smtClean="0"/>
              <a:t>     &lt;material&gt;Gazebo/Blue&lt;/material&gt;</a:t>
            </a:r>
          </a:p>
          <a:p>
            <a:pPr marL="0" lvl="1"/>
            <a:r>
              <a:rPr lang="pt-BR" sz="1600" dirty="0" smtClean="0"/>
              <a:t>&lt;/</a:t>
            </a:r>
            <a:r>
              <a:rPr lang="pt-BR" sz="1600" dirty="0" smtClean="0"/>
              <a:t>gazebo&gt;</a:t>
            </a:r>
            <a:endParaRPr lang="en-US" sz="1600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ROS Hydro comes with Gazebo V1.9.1</a:t>
            </a:r>
          </a:p>
          <a:p>
            <a:pPr lvl="1"/>
            <a:r>
              <a:rPr lang="en-US" dirty="0" smtClean="0"/>
              <a:t>No need to install anything </a:t>
            </a:r>
            <a:r>
              <a:rPr lang="en-US" dirty="0" smtClean="0">
                <a:sym typeface="Wingdings" pitchFamily="2" charset="2"/>
              </a:rPr>
              <a:t></a:t>
            </a:r>
          </a:p>
          <a:p>
            <a:r>
              <a:rPr lang="en-US" dirty="0" smtClean="0"/>
              <a:t>Gazebo wiki</a:t>
            </a:r>
          </a:p>
          <a:p>
            <a:pPr lvl="1"/>
            <a:r>
              <a:rPr lang="en-US" dirty="0" smtClean="0">
                <a:hlinkClick r:id="rId2"/>
              </a:rPr>
              <a:t>http://gazebosim.org/wiki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Materials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860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600200"/>
            <a:ext cx="7772400" cy="4251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default available materials in Gazebo can be found in the Gazebo source code at /</a:t>
            </a:r>
            <a:r>
              <a:rPr lang="en-US" dirty="0" err="1" smtClean="0"/>
              <a:t>usr</a:t>
            </a:r>
            <a:r>
              <a:rPr lang="en-US" dirty="0" smtClean="0"/>
              <a:t>/share/gazebo-1.9/ media/materials/scripts/</a:t>
            </a:r>
            <a:r>
              <a:rPr lang="en-US" dirty="0" err="1" smtClean="0"/>
              <a:t>gazebo.material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 all </a:t>
            </a:r>
            <a:r>
              <a:rPr lang="en-US" dirty="0" smtClean="0"/>
              <a:t>of the elements documented for URDF joints are applicable to Gazebo:</a:t>
            </a:r>
          </a:p>
          <a:p>
            <a:pPr lvl="1"/>
            <a:r>
              <a:rPr lang="en-US" dirty="0" smtClean="0"/>
              <a:t>The &lt;origin&gt;, &lt;parent&gt; and &lt;child&gt; are required</a:t>
            </a:r>
          </a:p>
          <a:p>
            <a:pPr lvl="1"/>
            <a:r>
              <a:rPr lang="en-US" dirty="0" smtClean="0"/>
              <a:t>&lt;calibration&gt; and &lt;</a:t>
            </a:r>
            <a:r>
              <a:rPr lang="en-US" dirty="0" err="1" smtClean="0"/>
              <a:t>safety_controller</a:t>
            </a:r>
            <a:r>
              <a:rPr lang="en-US" dirty="0" smtClean="0"/>
              <a:t>&gt; are ignored</a:t>
            </a:r>
          </a:p>
          <a:p>
            <a:pPr lvl="1"/>
            <a:r>
              <a:rPr lang="en-US" dirty="0" smtClean="0"/>
              <a:t>In the &lt;dynamics&gt; tag, only the damping property is used</a:t>
            </a:r>
          </a:p>
          <a:p>
            <a:pPr lvl="1"/>
            <a:r>
              <a:rPr lang="en-US" dirty="0" smtClean="0"/>
              <a:t>All of properties in the &lt;limit&gt; tag are optional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Verifyin</a:t>
            </a:r>
            <a:r>
              <a:rPr lang="en-US" dirty="0" smtClean="0"/>
              <a:t>g the Gazebo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</a:t>
            </a:r>
            <a:r>
              <a:rPr lang="en-US" dirty="0" smtClean="0"/>
              <a:t>easy tool exists to check if your URDF can be properly converted into a SDF. </a:t>
            </a:r>
            <a:endParaRPr lang="en-US" dirty="0" smtClean="0"/>
          </a:p>
          <a:p>
            <a:r>
              <a:rPr lang="en-US" dirty="0" smtClean="0"/>
              <a:t>Simply </a:t>
            </a:r>
            <a:r>
              <a:rPr lang="en-US" dirty="0" smtClean="0"/>
              <a:t>run the following command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r>
              <a:rPr lang="en-US" dirty="0" smtClean="0"/>
              <a:t>This will show you the SDF that has been generated from your input URDF as well as any warnings about missing information required to generate the SDF.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62000" y="2971800"/>
            <a:ext cx="6629400" cy="369332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dirty="0" smtClean="0"/>
              <a:t>$ </a:t>
            </a:r>
            <a:r>
              <a:rPr lang="en-US" dirty="0" err="1" smtClean="0"/>
              <a:t>gzsdf</a:t>
            </a:r>
            <a:r>
              <a:rPr lang="en-US" dirty="0" smtClean="0"/>
              <a:t> </a:t>
            </a:r>
            <a:r>
              <a:rPr lang="en-US" dirty="0" smtClean="0"/>
              <a:t>print </a:t>
            </a:r>
            <a:r>
              <a:rPr lang="en-US" dirty="0" smtClean="0"/>
              <a:t>r2d2.urdf</a:t>
            </a:r>
            <a:endParaRPr lang="en-US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r2d2.sdf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09600" y="1295400"/>
            <a:ext cx="7620000" cy="3754874"/>
          </a:xfrm>
          <a:prstGeom prst="rect">
            <a:avLst/>
          </a:prstGeom>
          <a:solidFill>
            <a:schemeClr val="bg1"/>
          </a:solidFill>
          <a:ln w="25400" algn="ctr">
            <a:solidFill>
              <a:schemeClr val="tx2">
                <a:lumMod val="50000"/>
              </a:schemeClr>
            </a:solidFill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2060">
                <a:alpha val="40000"/>
              </a:srgbClr>
            </a:outerShdw>
          </a:effectLst>
        </p:spPr>
        <p:txBody>
          <a:bodyPr wrap="square">
            <a:spAutoFit/>
          </a:bodyPr>
          <a:lstStyle/>
          <a:p>
            <a:pPr marL="0" lvl="1"/>
            <a:r>
              <a:rPr lang="en-US" sz="1400" dirty="0" smtClean="0"/>
              <a:t>&lt;</a:t>
            </a:r>
            <a:r>
              <a:rPr lang="en-US" sz="1400" dirty="0" err="1" smtClean="0"/>
              <a:t>sdf</a:t>
            </a:r>
            <a:r>
              <a:rPr lang="en-US" sz="1400" dirty="0" smtClean="0"/>
              <a:t> version='1.4'&gt;</a:t>
            </a:r>
          </a:p>
          <a:p>
            <a:pPr marL="0" lvl="1"/>
            <a:r>
              <a:rPr lang="en-US" sz="1400" dirty="0" smtClean="0"/>
              <a:t>  &lt;model name='physics'&gt;</a:t>
            </a:r>
          </a:p>
          <a:p>
            <a:pPr marL="0" lvl="1"/>
            <a:r>
              <a:rPr lang="en-US" sz="1400" dirty="0" smtClean="0"/>
              <a:t>    &lt;link name='</a:t>
            </a:r>
            <a:r>
              <a:rPr lang="en-US" sz="1400" dirty="0" err="1" smtClean="0"/>
              <a:t>base_link</a:t>
            </a:r>
            <a:r>
              <a:rPr lang="en-US" sz="1400" dirty="0" smtClean="0"/>
              <a:t>'&gt;</a:t>
            </a:r>
          </a:p>
          <a:p>
            <a:pPr marL="0" lvl="1"/>
            <a:r>
              <a:rPr lang="en-US" sz="1400" dirty="0" smtClean="0"/>
              <a:t>      &lt;pose&gt;0 0 0 0 -0 0&lt;/pose&gt;</a:t>
            </a:r>
          </a:p>
          <a:p>
            <a:pPr marL="0" lvl="1"/>
            <a:r>
              <a:rPr lang="en-US" sz="1400" dirty="0" smtClean="0"/>
              <a:t>      &lt;inertial&gt;</a:t>
            </a:r>
          </a:p>
          <a:p>
            <a:pPr marL="0" lvl="1"/>
            <a:r>
              <a:rPr lang="en-US" sz="1400" dirty="0" smtClean="0"/>
              <a:t>        &lt;pose&gt;0 0 -0.04 0 -0 0&lt;/pose&gt;</a:t>
            </a:r>
          </a:p>
          <a:p>
            <a:pPr marL="0" lvl="1"/>
            <a:r>
              <a:rPr lang="en-US" sz="1400" dirty="0" smtClean="0"/>
              <a:t>        &lt;mass&gt;50&lt;/mass&gt;</a:t>
            </a:r>
          </a:p>
          <a:p>
            <a:pPr marL="0" lvl="1"/>
            <a:r>
              <a:rPr lang="en-US" sz="1400" dirty="0" smtClean="0"/>
              <a:t>        &lt;inertia&gt;</a:t>
            </a:r>
          </a:p>
          <a:p>
            <a:pPr marL="0" lvl="1"/>
            <a:r>
              <a:rPr lang="en-US" sz="1400" dirty="0" smtClean="0"/>
              <a:t>          &lt;</a:t>
            </a:r>
            <a:r>
              <a:rPr lang="en-US" sz="1400" dirty="0" err="1" smtClean="0"/>
              <a:t>ixx</a:t>
            </a:r>
            <a:r>
              <a:rPr lang="en-US" sz="1400" dirty="0" smtClean="0"/>
              <a:t>&gt;8.62&lt;/</a:t>
            </a:r>
            <a:r>
              <a:rPr lang="en-US" sz="1400" dirty="0" err="1" smtClean="0"/>
              <a:t>ixx</a:t>
            </a:r>
            <a:r>
              <a:rPr lang="en-US" sz="1400" dirty="0" smtClean="0"/>
              <a:t>&gt;</a:t>
            </a:r>
          </a:p>
          <a:p>
            <a:pPr marL="0" lvl="1"/>
            <a:r>
              <a:rPr lang="en-US" sz="1400" dirty="0" smtClean="0"/>
              <a:t>          &lt;</a:t>
            </a:r>
            <a:r>
              <a:rPr lang="en-US" sz="1400" dirty="0" err="1" smtClean="0"/>
              <a:t>ixy</a:t>
            </a:r>
            <a:r>
              <a:rPr lang="en-US" sz="1400" dirty="0" smtClean="0"/>
              <a:t>&gt;0&lt;/</a:t>
            </a:r>
            <a:r>
              <a:rPr lang="en-US" sz="1400" dirty="0" err="1" smtClean="0"/>
              <a:t>ixy</a:t>
            </a:r>
            <a:r>
              <a:rPr lang="en-US" sz="1400" dirty="0" smtClean="0"/>
              <a:t>&gt;</a:t>
            </a:r>
          </a:p>
          <a:p>
            <a:pPr marL="0" lvl="1"/>
            <a:r>
              <a:rPr lang="en-US" sz="1400" dirty="0" smtClean="0"/>
              <a:t>          &lt;</a:t>
            </a:r>
            <a:r>
              <a:rPr lang="en-US" sz="1400" dirty="0" err="1" smtClean="0"/>
              <a:t>ixz</a:t>
            </a:r>
            <a:r>
              <a:rPr lang="en-US" sz="1400" dirty="0" smtClean="0"/>
              <a:t>&gt;0&lt;/</a:t>
            </a:r>
            <a:r>
              <a:rPr lang="en-US" sz="1400" dirty="0" err="1" smtClean="0"/>
              <a:t>ixz</a:t>
            </a:r>
            <a:r>
              <a:rPr lang="en-US" sz="1400" dirty="0" smtClean="0"/>
              <a:t>&gt;</a:t>
            </a:r>
          </a:p>
          <a:p>
            <a:pPr marL="0" lvl="1"/>
            <a:r>
              <a:rPr lang="en-US" sz="1400" dirty="0" smtClean="0"/>
              <a:t>          &lt;</a:t>
            </a:r>
            <a:r>
              <a:rPr lang="en-US" sz="1400" dirty="0" err="1" smtClean="0"/>
              <a:t>iyy</a:t>
            </a:r>
            <a:r>
              <a:rPr lang="en-US" sz="1400" dirty="0" smtClean="0"/>
              <a:t>&gt;10.556&lt;/</a:t>
            </a:r>
            <a:r>
              <a:rPr lang="en-US" sz="1400" dirty="0" err="1" smtClean="0"/>
              <a:t>iyy</a:t>
            </a:r>
            <a:r>
              <a:rPr lang="en-US" sz="1400" dirty="0" smtClean="0"/>
              <a:t>&gt;</a:t>
            </a:r>
          </a:p>
          <a:p>
            <a:pPr marL="0" lvl="1"/>
            <a:r>
              <a:rPr lang="en-US" sz="1400" dirty="0" smtClean="0"/>
              <a:t>          &lt;</a:t>
            </a:r>
            <a:r>
              <a:rPr lang="en-US" sz="1400" dirty="0" err="1" smtClean="0"/>
              <a:t>iyz</a:t>
            </a:r>
            <a:r>
              <a:rPr lang="en-US" sz="1400" dirty="0" smtClean="0"/>
              <a:t>&gt;0&lt;/</a:t>
            </a:r>
            <a:r>
              <a:rPr lang="en-US" sz="1400" dirty="0" err="1" smtClean="0"/>
              <a:t>iyz</a:t>
            </a:r>
            <a:r>
              <a:rPr lang="en-US" sz="1400" dirty="0" smtClean="0"/>
              <a:t>&gt;</a:t>
            </a:r>
          </a:p>
          <a:p>
            <a:pPr marL="0" lvl="1"/>
            <a:r>
              <a:rPr lang="en-US" sz="1400" dirty="0" smtClean="0"/>
              <a:t>          &lt;</a:t>
            </a:r>
            <a:r>
              <a:rPr lang="en-US" sz="1400" dirty="0" err="1" smtClean="0"/>
              <a:t>izz</a:t>
            </a:r>
            <a:r>
              <a:rPr lang="en-US" sz="1400" dirty="0" smtClean="0"/>
              <a:t>&gt;6.936&lt;/</a:t>
            </a:r>
            <a:r>
              <a:rPr lang="en-US" sz="1400" dirty="0" err="1" smtClean="0"/>
              <a:t>izz</a:t>
            </a:r>
            <a:r>
              <a:rPr lang="en-US" sz="1400" dirty="0" smtClean="0"/>
              <a:t>&gt;</a:t>
            </a:r>
          </a:p>
          <a:p>
            <a:pPr marL="0" lvl="1"/>
            <a:r>
              <a:rPr lang="en-US" sz="1400" dirty="0" smtClean="0"/>
              <a:t>        &lt;/inertia&gt;</a:t>
            </a:r>
          </a:p>
          <a:p>
            <a:pPr marL="0" lvl="1"/>
            <a:r>
              <a:rPr lang="en-US" sz="1400" dirty="0" smtClean="0"/>
              <a:t>      &lt;/inertial&gt;</a:t>
            </a:r>
          </a:p>
          <a:p>
            <a:pPr marL="0" lvl="1"/>
            <a:r>
              <a:rPr lang="en-US" sz="1400" dirty="0" smtClean="0"/>
              <a:t>      </a:t>
            </a:r>
            <a:r>
              <a:rPr lang="en-US" sz="1400" dirty="0" smtClean="0"/>
              <a:t>….</a:t>
            </a:r>
            <a:endParaRPr lang="en-US" sz="1400" dirty="0" smtClean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</a:t>
            </a:r>
            <a:r>
              <a:rPr lang="en-US" dirty="0" smtClean="0"/>
              <a:t>(not for </a:t>
            </a:r>
            <a:r>
              <a:rPr lang="en-US" dirty="0" smtClean="0"/>
              <a:t>submission)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Create a custom world file in Gazebo</a:t>
            </a:r>
            <a:endParaRPr lang="en-US" sz="3000" dirty="0" smtClean="0"/>
          </a:p>
          <a:p>
            <a:r>
              <a:rPr lang="en-US" sz="3000" dirty="0" smtClean="0"/>
              <a:t>Spawn the URDF model of the robot that you created in the previous lesson in this world</a:t>
            </a:r>
            <a:endParaRPr lang="en-US" sz="3000" dirty="0" smtClean="0"/>
          </a:p>
          <a:p>
            <a:pPr>
              <a:buNone/>
            </a:pPr>
            <a:endParaRPr lang="en-US" sz="3000" dirty="0" smtClean="0"/>
          </a:p>
          <a:p>
            <a:endParaRPr lang="en-US" sz="3000" dirty="0" smtClean="0"/>
          </a:p>
          <a:p>
            <a:endParaRPr lang="en-US" sz="2600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Gazebo runs two processes:</a:t>
            </a:r>
          </a:p>
          <a:p>
            <a:r>
              <a:rPr lang="en-US" b="1" dirty="0" smtClean="0"/>
              <a:t>Server:</a:t>
            </a:r>
            <a:r>
              <a:rPr lang="en-US" dirty="0" smtClean="0"/>
              <a:t> Runs the physics loop and generates sensor data.</a:t>
            </a:r>
          </a:p>
          <a:p>
            <a:pPr lvl="1"/>
            <a:r>
              <a:rPr lang="en-US" i="1" dirty="0" smtClean="0"/>
              <a:t>Executable:</a:t>
            </a:r>
            <a:r>
              <a:rPr lang="en-US" dirty="0" smtClean="0"/>
              <a:t> </a:t>
            </a:r>
            <a:r>
              <a:rPr lang="en-US" dirty="0" err="1" smtClean="0"/>
              <a:t>gzserver</a:t>
            </a:r>
            <a:endParaRPr lang="en-US" dirty="0" smtClean="0"/>
          </a:p>
          <a:p>
            <a:pPr lvl="1"/>
            <a:r>
              <a:rPr lang="en-US" i="1" dirty="0" smtClean="0"/>
              <a:t>Libraries:</a:t>
            </a:r>
            <a:r>
              <a:rPr lang="en-US" dirty="0" smtClean="0"/>
              <a:t> Physics, Sensors, Rendering, Transport</a:t>
            </a:r>
          </a:p>
          <a:p>
            <a:r>
              <a:rPr lang="en-US" b="1" dirty="0" smtClean="0"/>
              <a:t>Client:</a:t>
            </a:r>
            <a:r>
              <a:rPr lang="en-US" dirty="0" smtClean="0"/>
              <a:t> Provides user interaction and visualization of a simulation.</a:t>
            </a:r>
          </a:p>
          <a:p>
            <a:pPr lvl="1"/>
            <a:r>
              <a:rPr lang="en-US" i="1" dirty="0" smtClean="0"/>
              <a:t>Executable:</a:t>
            </a:r>
            <a:r>
              <a:rPr lang="en-US" dirty="0" smtClean="0"/>
              <a:t> </a:t>
            </a:r>
            <a:r>
              <a:rPr lang="en-US" dirty="0" err="1" smtClean="0"/>
              <a:t>gzclient</a:t>
            </a:r>
            <a:endParaRPr lang="en-US" dirty="0" smtClean="0"/>
          </a:p>
          <a:p>
            <a:pPr lvl="1"/>
            <a:r>
              <a:rPr lang="en-US" i="1" dirty="0" smtClean="0"/>
              <a:t>Libraries:</a:t>
            </a:r>
            <a:r>
              <a:rPr lang="en-US" dirty="0" smtClean="0"/>
              <a:t> Transport, Rendering, GUI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Gazebo Architecture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(C)2013 Roi Yehoshua</a:t>
            </a:r>
            <a:endParaRPr lang="en-US" dirty="0"/>
          </a:p>
        </p:txBody>
      </p:sp>
      <p:pic>
        <p:nvPicPr>
          <p:cNvPr id="2050" name="Picture 2" descr="architectur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2057400"/>
            <a:ext cx="7924800" cy="3329748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Pro_WaterWavesWide">
  <a:themeElements>
    <a:clrScheme name="Custom 8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70C0"/>
      </a:hlink>
      <a:folHlink>
        <a:srgbClr val="0070C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outs:outSpaceData xmlns:outs="http://schemas.microsoft.com/office/2009/outspace/metadata">
  <outs:relatedDates>
    <outs:relatedDate>
      <outs:type>3</outs:type>
      <outs:displayName>Last Modified</outs:displayName>
      <outs:dateTime>2009-10-17T08:19:30Z</outs:dateTime>
      <outs:isPinned>true</outs:isPinned>
    </outs:relatedDate>
    <outs:relatedDate>
      <outs:type>2</outs:type>
      <outs:displayName>Created</outs:displayName>
      <outs:dateTime>2007-12-16T19:09:03Z</outs:dateTime>
      <outs:isPinned>true</outs:isPinned>
    </outs:relatedDate>
    <outs:relatedDate>
      <outs:type>4</outs:type>
      <outs:displayName>Last Printed</outs:displayName>
      <outs:dateTime/>
      <outs:isPinned>true</outs:isPinned>
    </outs:relatedDate>
  </outs:relatedDates>
  <outs:relatedDocuments>
    <outs:relatedDocument>
      <outs:type>2</outs:type>
      <outs:displayName>Other documents in current folder</outs:displayName>
      <outs:uri/>
      <outs:isPinned>true</outs:isPinned>
    </outs:relatedDocument>
  </outs:relatedDocuments>
  <outs:relatedPeople>
    <outs:relatedPeopleItem>
      <outs:category>Author</outs:category>
      <outs:people>
        <outs:relatedPerson>
          <outs:displayName>Pavel Yosifovich</outs:displayName>
          <outs:accountName/>
        </outs:relatedPerson>
      </outs:people>
      <outs:source>0</outs:source>
      <outs:isPinned>true</outs:isPinned>
    </outs:relatedPeopleItem>
    <outs:relatedPeopleItem>
      <outs:category>Last modified by</outs:category>
      <outs:people>
        <outs:relatedPerson>
          <outs:displayName>Pavel</outs:displayName>
          <outs:accountName/>
        </outs:relatedPerson>
      </outs:people>
      <outs:source>0</outs:source>
      <outs:isPinned>true</outs:isPinned>
    </outs:relatedPeopleItem>
    <outs:relatedPeopleItem>
      <outs:category>Manager</outs:category>
      <outs:people/>
      <outs:source>0</outs:source>
      <outs:isPinned>false</outs:isPinned>
    </outs:relatedPeopleItem>
  </outs:relatedPeople>
  <propertyMetadataList xmlns="http://schemas.microsoft.com/office/2009/outspace/metadata">
    <propertyMetadata>
      <type>0</type>
      <propertyId>2228224</propertyId>
      <propertyName/>
      <isPinned>true</isPinned>
    </propertyMetadata>
    <propertyMetadata>
      <type>0</type>
      <propertyId>1114115</propertyId>
      <propertyName/>
      <isPinned>true</isPinned>
    </propertyMetadata>
    <propertyMetadata>
      <type>0</type>
      <propertyId>1114117</propertyId>
      <propertyName/>
      <isPinned>true</isPinned>
    </propertyMetadata>
    <propertyMetadata>
      <type>0</type>
      <propertyId>589825</propertyId>
      <propertyName/>
      <isPinned>false</isPinned>
    </propertyMetadata>
    <propertyMetadata>
      <type>0</type>
      <propertyId>1114116</propertyId>
      <propertyName/>
      <isPinned>false</isPinned>
    </propertyMetadata>
    <propertyMetadata>
      <type>0</type>
      <propertyId>14</propertyId>
      <propertyName/>
      <isPinned>true</isPinned>
    </propertyMetadata>
    <propertyMetadata>
      <type>0</type>
      <propertyId>8</propertyId>
      <propertyName/>
      <isPinned>true</isPinned>
    </propertyMetadata>
    <propertyMetadata>
      <type>0</type>
      <propertyId>6</propertyId>
      <propertyName/>
      <isPinned>false</isPinned>
    </propertyMetadata>
    <propertyMetadata>
      <type>0</type>
      <propertyId>1114118</propertyId>
      <propertyName/>
      <isPinned>false</isPinned>
    </propertyMetadata>
    <propertyMetadata>
      <type>0</type>
      <propertyId>1179649</propertyId>
      <propertyName/>
      <isPinned>false</isPinned>
    </propertyMetadata>
    <propertyMetadata>
      <type>0</type>
      <propertyId>655365</propertyId>
      <propertyName/>
      <isPinned>false</isPinned>
    </propertyMetadata>
    <propertyMetadata>
      <type>0</type>
      <propertyId>1</propertyId>
      <propertyName/>
      <isPinned>false</isPinned>
    </propertyMetadata>
    <propertyMetadata>
      <type>0</type>
      <propertyId>0</propertyId>
      <propertyName/>
      <isPinned>true</isPinned>
    </propertyMetadata>
    <propertyMetadata>
      <type>0</type>
      <propertyId>13</propertyId>
      <propertyName/>
      <isPinned>false</isPinned>
    </propertyMetadata>
    <propertyMetadata>
      <type>0</type>
      <propertyId>1179653</propertyId>
      <propertyName/>
      <isPinned>false</isPinned>
    </propertyMetadata>
    <propertyMetadata>
      <type>0</type>
      <propertyId>22</propertyId>
      <propertyName/>
      <isPinned>false</isPinned>
    </propertyMetadata>
  </propertyMetadataList>
  <outs:corruptMetadataWasLost/>
</outs:outSpaceData>
</file>

<file path=customXml/itemProps1.xml><?xml version="1.0" encoding="utf-8"?>
<ds:datastoreItem xmlns:ds="http://schemas.openxmlformats.org/officeDocument/2006/customXml" ds:itemID="{5AE19034-1C53-4D74-8309-B607F0399C58}">
  <ds:schemaRefs>
    <ds:schemaRef ds:uri="http://schemas.microsoft.com/office/2009/outspace/meta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177729</TotalTime>
  <Words>3324</Words>
  <Application>Microsoft Office PowerPoint</Application>
  <PresentationFormat>On-screen Show (4:3)</PresentationFormat>
  <Paragraphs>685</Paragraphs>
  <Slides>75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76" baseType="lpstr">
      <vt:lpstr>PresentationPro_WaterWavesWide</vt:lpstr>
      <vt:lpstr>ROS - Lesson 10</vt:lpstr>
      <vt:lpstr>Agenda</vt:lpstr>
      <vt:lpstr>Gazebo</vt:lpstr>
      <vt:lpstr>Gazebo Features</vt:lpstr>
      <vt:lpstr>Gazebo Features</vt:lpstr>
      <vt:lpstr>Gazebo Illustrations</vt:lpstr>
      <vt:lpstr>Gazebo Installation</vt:lpstr>
      <vt:lpstr>Gazebo Architecture</vt:lpstr>
      <vt:lpstr>Gazebo Architecture</vt:lpstr>
      <vt:lpstr>Running Gazebo</vt:lpstr>
      <vt:lpstr>Running Gazebo</vt:lpstr>
      <vt:lpstr>Gazebo Client GUI</vt:lpstr>
      <vt:lpstr>Running Gazebo</vt:lpstr>
      <vt:lpstr>Running Gazebo from ROS</vt:lpstr>
      <vt:lpstr>Gazebo User Interface</vt:lpstr>
      <vt:lpstr>The World View</vt:lpstr>
      <vt:lpstr>World View Shortcuts</vt:lpstr>
      <vt:lpstr>Toolbar</vt:lpstr>
      <vt:lpstr>Adding Shapes</vt:lpstr>
      <vt:lpstr>The Tree</vt:lpstr>
      <vt:lpstr>The World Tab</vt:lpstr>
      <vt:lpstr>The Insert Tab</vt:lpstr>
      <vt:lpstr>The Insert Tab</vt:lpstr>
      <vt:lpstr>Inserting PR2 Robot</vt:lpstr>
      <vt:lpstr>Models Item</vt:lpstr>
      <vt:lpstr>Collisions View</vt:lpstr>
      <vt:lpstr>Wireframe View</vt:lpstr>
      <vt:lpstr>Clock</vt:lpstr>
      <vt:lpstr>Useful Menu Options</vt:lpstr>
      <vt:lpstr>Building Editor</vt:lpstr>
      <vt:lpstr>Building Editor</vt:lpstr>
      <vt:lpstr>Finishing a Building</vt:lpstr>
      <vt:lpstr>Finishing a Building</vt:lpstr>
      <vt:lpstr>Saving a World</vt:lpstr>
      <vt:lpstr>Loading a World</vt:lpstr>
      <vt:lpstr>World Description File</vt:lpstr>
      <vt:lpstr>Simulation Description Format (SDF)</vt:lpstr>
      <vt:lpstr>SDF vs URDF</vt:lpstr>
      <vt:lpstr>Example World Files</vt:lpstr>
      <vt:lpstr>Willow Garage World</vt:lpstr>
      <vt:lpstr>willowgarage_world.launch</vt:lpstr>
      <vt:lpstr>willowgarage.world</vt:lpstr>
      <vt:lpstr> Gazebo Models</vt:lpstr>
      <vt:lpstr> Components of Models</vt:lpstr>
      <vt:lpstr>Model Files</vt:lpstr>
      <vt:lpstr>willowgarage Model SDF File</vt:lpstr>
      <vt:lpstr>Gazebo + ROS Integartion</vt:lpstr>
      <vt:lpstr>Gazebo + ROS Integration</vt:lpstr>
      <vt:lpstr>Gazebo ROS Topics</vt:lpstr>
      <vt:lpstr>Gazebo ROS Services</vt:lpstr>
      <vt:lpstr>Creating a Gazebo ROS Package</vt:lpstr>
      <vt:lpstr>Creating a Gazebo ROS Package</vt:lpstr>
      <vt:lpstr>Creating a Custom World File</vt:lpstr>
      <vt:lpstr>r2d2.launch</vt:lpstr>
      <vt:lpstr>Creating a Custom World File</vt:lpstr>
      <vt:lpstr>Creating a Custom World File</vt:lpstr>
      <vt:lpstr>Spawn URDF Robots</vt:lpstr>
      <vt:lpstr>Spawn URDF Robots</vt:lpstr>
      <vt:lpstr>Spawn URDF Robots</vt:lpstr>
      <vt:lpstr>Spawn URDF Robots</vt:lpstr>
      <vt:lpstr>Spawn URDF Robots</vt:lpstr>
      <vt:lpstr>XACRO Example with PR2</vt:lpstr>
      <vt:lpstr>XACRO Example with PR2</vt:lpstr>
      <vt:lpstr>Using URDF In Gazebo</vt:lpstr>
      <vt:lpstr>Using URDF In Gazebo</vt:lpstr>
      <vt:lpstr>The &lt;gazebo&gt; Element</vt:lpstr>
      <vt:lpstr>&lt;gazebo&gt; element for &lt;robot&gt; tag</vt:lpstr>
      <vt:lpstr>Links</vt:lpstr>
      <vt:lpstr>Adding Materials</vt:lpstr>
      <vt:lpstr>Adding Materials</vt:lpstr>
      <vt:lpstr>Adding Materials</vt:lpstr>
      <vt:lpstr>Joints</vt:lpstr>
      <vt:lpstr>Verifying the Gazebo Model</vt:lpstr>
      <vt:lpstr>r2d2.sdf</vt:lpstr>
      <vt:lpstr>Homework (not for submission)</vt:lpstr>
    </vt:vector>
  </TitlesOfParts>
  <Company>Scorpio Software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Essential WPF</dc:title>
  <dc:creator>Pavel Yosifovich</dc:creator>
  <cp:lastModifiedBy>Roi</cp:lastModifiedBy>
  <cp:revision>4231</cp:revision>
  <dcterms:created xsi:type="dcterms:W3CDTF">2007-12-16T19:09:03Z</dcterms:created>
  <dcterms:modified xsi:type="dcterms:W3CDTF">2013-12-31T21:19:35Z</dcterms:modified>
</cp:coreProperties>
</file>